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7772400" cx="10058400"/>
  <p:notesSz cx="10058400" cy="7772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29" roundtripDataSignature="AMtx7mg3zH4rCXc1AXHxZN6Ubbqp7iZi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0: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7: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8: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847f620ad_0_32: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847f620ad_0_32: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847f620ad_0_41: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847f620ad_0_41: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a847f620ad_0_50: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a847f620ad_0_50: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9: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0: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7: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9: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23"/>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3"/>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3"/>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buNone/>
              <a:defRPr b="0" i="0" sz="1100" u="none" cap="none" strike="noStrike">
                <a:solidFill>
                  <a:schemeClr val="dk1"/>
                </a:solidFill>
                <a:latin typeface="Arial"/>
                <a:ea typeface="Arial"/>
                <a:cs typeface="Arial"/>
                <a:sym typeface="Arial"/>
              </a:defRPr>
            </a:lvl1pPr>
            <a:lvl2pPr indent="0" lvl="1" marL="38100" marR="0" algn="l">
              <a:lnSpc>
                <a:spcPct val="104545"/>
              </a:lnSpc>
              <a:spcBef>
                <a:spcPts val="0"/>
              </a:spcBef>
              <a:buNone/>
              <a:defRPr b="0" i="0" sz="1100" u="none" cap="none" strike="noStrike">
                <a:solidFill>
                  <a:schemeClr val="dk1"/>
                </a:solidFill>
                <a:latin typeface="Arial"/>
                <a:ea typeface="Arial"/>
                <a:cs typeface="Arial"/>
                <a:sym typeface="Arial"/>
              </a:defRPr>
            </a:lvl2pPr>
            <a:lvl3pPr indent="0" lvl="2" marL="38100" marR="0" algn="l">
              <a:lnSpc>
                <a:spcPct val="104545"/>
              </a:lnSpc>
              <a:spcBef>
                <a:spcPts val="0"/>
              </a:spcBef>
              <a:buNone/>
              <a:defRPr b="0" i="0" sz="1100" u="none" cap="none" strike="noStrike">
                <a:solidFill>
                  <a:schemeClr val="dk1"/>
                </a:solidFill>
                <a:latin typeface="Arial"/>
                <a:ea typeface="Arial"/>
                <a:cs typeface="Arial"/>
                <a:sym typeface="Arial"/>
              </a:defRPr>
            </a:lvl3pPr>
            <a:lvl4pPr indent="0" lvl="3" marL="38100" marR="0" algn="l">
              <a:lnSpc>
                <a:spcPct val="104545"/>
              </a:lnSpc>
              <a:spcBef>
                <a:spcPts val="0"/>
              </a:spcBef>
              <a:buNone/>
              <a:defRPr b="0" i="0" sz="1100" u="none" cap="none" strike="noStrike">
                <a:solidFill>
                  <a:schemeClr val="dk1"/>
                </a:solidFill>
                <a:latin typeface="Arial"/>
                <a:ea typeface="Arial"/>
                <a:cs typeface="Arial"/>
                <a:sym typeface="Arial"/>
              </a:defRPr>
            </a:lvl4pPr>
            <a:lvl5pPr indent="0" lvl="4" marL="38100" marR="0" algn="l">
              <a:lnSpc>
                <a:spcPct val="104545"/>
              </a:lnSpc>
              <a:spcBef>
                <a:spcPts val="0"/>
              </a:spcBef>
              <a:buNone/>
              <a:defRPr b="0" i="0" sz="1100" u="none" cap="none" strike="noStrike">
                <a:solidFill>
                  <a:schemeClr val="dk1"/>
                </a:solidFill>
                <a:latin typeface="Arial"/>
                <a:ea typeface="Arial"/>
                <a:cs typeface="Arial"/>
                <a:sym typeface="Arial"/>
              </a:defRPr>
            </a:lvl5pPr>
            <a:lvl6pPr indent="0" lvl="5" marL="38100" marR="0" algn="l">
              <a:lnSpc>
                <a:spcPct val="104545"/>
              </a:lnSpc>
              <a:spcBef>
                <a:spcPts val="0"/>
              </a:spcBef>
              <a:buNone/>
              <a:defRPr b="0" i="0" sz="1100" u="none" cap="none" strike="noStrike">
                <a:solidFill>
                  <a:schemeClr val="dk1"/>
                </a:solidFill>
                <a:latin typeface="Arial"/>
                <a:ea typeface="Arial"/>
                <a:cs typeface="Arial"/>
                <a:sym typeface="Arial"/>
              </a:defRPr>
            </a:lvl6pPr>
            <a:lvl7pPr indent="0" lvl="6" marL="38100" marR="0" algn="l">
              <a:lnSpc>
                <a:spcPct val="104545"/>
              </a:lnSpc>
              <a:spcBef>
                <a:spcPts val="0"/>
              </a:spcBef>
              <a:buNone/>
              <a:defRPr b="0" i="0" sz="1100" u="none" cap="none" strike="noStrike">
                <a:solidFill>
                  <a:schemeClr val="dk1"/>
                </a:solidFill>
                <a:latin typeface="Arial"/>
                <a:ea typeface="Arial"/>
                <a:cs typeface="Arial"/>
                <a:sym typeface="Arial"/>
              </a:defRPr>
            </a:lvl7pPr>
            <a:lvl8pPr indent="0" lvl="7" marL="38100" marR="0" algn="l">
              <a:lnSpc>
                <a:spcPct val="104545"/>
              </a:lnSpc>
              <a:spcBef>
                <a:spcPts val="0"/>
              </a:spcBef>
              <a:buNone/>
              <a:defRPr b="0" i="0" sz="1100" u="none" cap="none" strike="noStrike">
                <a:solidFill>
                  <a:schemeClr val="dk1"/>
                </a:solidFill>
                <a:latin typeface="Arial"/>
                <a:ea typeface="Arial"/>
                <a:cs typeface="Arial"/>
                <a:sym typeface="Arial"/>
              </a:defRPr>
            </a:lvl8pPr>
            <a:lvl9pPr indent="0" lvl="8" marL="38100" marR="0" algn="l">
              <a:lnSpc>
                <a:spcPct val="104545"/>
              </a:lnSpc>
              <a:spcBef>
                <a:spcPts val="0"/>
              </a:spcBef>
              <a:buNone/>
              <a:defRPr b="0" i="0" sz="11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24"/>
          <p:cNvSpPr txBox="1"/>
          <p:nvPr>
            <p:ph type="title"/>
          </p:nvPr>
        </p:nvSpPr>
        <p:spPr>
          <a:xfrm>
            <a:off x="142747" y="391159"/>
            <a:ext cx="9772904" cy="391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body"/>
          </p:nvPr>
        </p:nvSpPr>
        <p:spPr>
          <a:xfrm>
            <a:off x="400811" y="1238757"/>
            <a:ext cx="9256776" cy="475932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0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24"/>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buNone/>
              <a:defRPr b="0" i="0" sz="1100">
                <a:solidFill>
                  <a:schemeClr val="dk1"/>
                </a:solidFill>
                <a:latin typeface="Arial"/>
                <a:ea typeface="Arial"/>
                <a:cs typeface="Arial"/>
                <a:sym typeface="Arial"/>
              </a:defRPr>
            </a:lvl1pPr>
            <a:lvl2pPr indent="0" lvl="1" marL="38100" marR="0" algn="l">
              <a:lnSpc>
                <a:spcPct val="104545"/>
              </a:lnSpc>
              <a:spcBef>
                <a:spcPts val="0"/>
              </a:spcBef>
              <a:buNone/>
              <a:defRPr b="0" i="0" sz="1100">
                <a:solidFill>
                  <a:schemeClr val="dk1"/>
                </a:solidFill>
                <a:latin typeface="Arial"/>
                <a:ea typeface="Arial"/>
                <a:cs typeface="Arial"/>
                <a:sym typeface="Arial"/>
              </a:defRPr>
            </a:lvl2pPr>
            <a:lvl3pPr indent="0" lvl="2" marL="38100" marR="0" algn="l">
              <a:lnSpc>
                <a:spcPct val="104545"/>
              </a:lnSpc>
              <a:spcBef>
                <a:spcPts val="0"/>
              </a:spcBef>
              <a:buNone/>
              <a:defRPr b="0" i="0" sz="1100">
                <a:solidFill>
                  <a:schemeClr val="dk1"/>
                </a:solidFill>
                <a:latin typeface="Arial"/>
                <a:ea typeface="Arial"/>
                <a:cs typeface="Arial"/>
                <a:sym typeface="Arial"/>
              </a:defRPr>
            </a:lvl3pPr>
            <a:lvl4pPr indent="0" lvl="3" marL="38100" marR="0" algn="l">
              <a:lnSpc>
                <a:spcPct val="104545"/>
              </a:lnSpc>
              <a:spcBef>
                <a:spcPts val="0"/>
              </a:spcBef>
              <a:buNone/>
              <a:defRPr b="0" i="0" sz="1100">
                <a:solidFill>
                  <a:schemeClr val="dk1"/>
                </a:solidFill>
                <a:latin typeface="Arial"/>
                <a:ea typeface="Arial"/>
                <a:cs typeface="Arial"/>
                <a:sym typeface="Arial"/>
              </a:defRPr>
            </a:lvl4pPr>
            <a:lvl5pPr indent="0" lvl="4" marL="38100" marR="0" algn="l">
              <a:lnSpc>
                <a:spcPct val="104545"/>
              </a:lnSpc>
              <a:spcBef>
                <a:spcPts val="0"/>
              </a:spcBef>
              <a:buNone/>
              <a:defRPr b="0" i="0" sz="1100">
                <a:solidFill>
                  <a:schemeClr val="dk1"/>
                </a:solidFill>
                <a:latin typeface="Arial"/>
                <a:ea typeface="Arial"/>
                <a:cs typeface="Arial"/>
                <a:sym typeface="Arial"/>
              </a:defRPr>
            </a:lvl5pPr>
            <a:lvl6pPr indent="0" lvl="5" marL="38100" marR="0" algn="l">
              <a:lnSpc>
                <a:spcPct val="104545"/>
              </a:lnSpc>
              <a:spcBef>
                <a:spcPts val="0"/>
              </a:spcBef>
              <a:buNone/>
              <a:defRPr b="0" i="0" sz="1100">
                <a:solidFill>
                  <a:schemeClr val="dk1"/>
                </a:solidFill>
                <a:latin typeface="Arial"/>
                <a:ea typeface="Arial"/>
                <a:cs typeface="Arial"/>
                <a:sym typeface="Arial"/>
              </a:defRPr>
            </a:lvl6pPr>
            <a:lvl7pPr indent="0" lvl="6" marL="38100" marR="0" algn="l">
              <a:lnSpc>
                <a:spcPct val="104545"/>
              </a:lnSpc>
              <a:spcBef>
                <a:spcPts val="0"/>
              </a:spcBef>
              <a:buNone/>
              <a:defRPr b="0" i="0" sz="1100">
                <a:solidFill>
                  <a:schemeClr val="dk1"/>
                </a:solidFill>
                <a:latin typeface="Arial"/>
                <a:ea typeface="Arial"/>
                <a:cs typeface="Arial"/>
                <a:sym typeface="Arial"/>
              </a:defRPr>
            </a:lvl7pPr>
            <a:lvl8pPr indent="0" lvl="7" marL="38100" marR="0" algn="l">
              <a:lnSpc>
                <a:spcPct val="104545"/>
              </a:lnSpc>
              <a:spcBef>
                <a:spcPts val="0"/>
              </a:spcBef>
              <a:buNone/>
              <a:defRPr b="0" i="0" sz="1100">
                <a:solidFill>
                  <a:schemeClr val="dk1"/>
                </a:solidFill>
                <a:latin typeface="Arial"/>
                <a:ea typeface="Arial"/>
                <a:cs typeface="Arial"/>
                <a:sym typeface="Arial"/>
              </a:defRPr>
            </a:lvl8pPr>
            <a:lvl9pPr indent="0" lvl="8" marL="38100" marR="0" algn="l">
              <a:lnSpc>
                <a:spcPct val="104545"/>
              </a:lnSpc>
              <a:spcBef>
                <a:spcPts val="0"/>
              </a:spcBef>
              <a:buNone/>
              <a:defRPr b="0" i="0" sz="110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sp>
        <p:nvSpPr>
          <p:cNvPr id="22" name="Google Shape;22;p25"/>
          <p:cNvSpPr txBox="1"/>
          <p:nvPr>
            <p:ph type="ctrTitle"/>
          </p:nvPr>
        </p:nvSpPr>
        <p:spPr>
          <a:xfrm>
            <a:off x="754380" y="2409444"/>
            <a:ext cx="8549640" cy="16322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5"/>
          <p:cNvSpPr txBox="1"/>
          <p:nvPr>
            <p:ph idx="1" type="subTitle"/>
          </p:nvPr>
        </p:nvSpPr>
        <p:spPr>
          <a:xfrm>
            <a:off x="1508760" y="4352544"/>
            <a:ext cx="7040880" cy="1943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buNone/>
              <a:defRPr b="0" i="0" sz="1100">
                <a:solidFill>
                  <a:schemeClr val="dk1"/>
                </a:solidFill>
                <a:latin typeface="Arial"/>
                <a:ea typeface="Arial"/>
                <a:cs typeface="Arial"/>
                <a:sym typeface="Arial"/>
              </a:defRPr>
            </a:lvl1pPr>
            <a:lvl2pPr indent="0" lvl="1" marL="38100" marR="0" algn="l">
              <a:lnSpc>
                <a:spcPct val="104545"/>
              </a:lnSpc>
              <a:spcBef>
                <a:spcPts val="0"/>
              </a:spcBef>
              <a:buNone/>
              <a:defRPr b="0" i="0" sz="1100">
                <a:solidFill>
                  <a:schemeClr val="dk1"/>
                </a:solidFill>
                <a:latin typeface="Arial"/>
                <a:ea typeface="Arial"/>
                <a:cs typeface="Arial"/>
                <a:sym typeface="Arial"/>
              </a:defRPr>
            </a:lvl2pPr>
            <a:lvl3pPr indent="0" lvl="2" marL="38100" marR="0" algn="l">
              <a:lnSpc>
                <a:spcPct val="104545"/>
              </a:lnSpc>
              <a:spcBef>
                <a:spcPts val="0"/>
              </a:spcBef>
              <a:buNone/>
              <a:defRPr b="0" i="0" sz="1100">
                <a:solidFill>
                  <a:schemeClr val="dk1"/>
                </a:solidFill>
                <a:latin typeface="Arial"/>
                <a:ea typeface="Arial"/>
                <a:cs typeface="Arial"/>
                <a:sym typeface="Arial"/>
              </a:defRPr>
            </a:lvl3pPr>
            <a:lvl4pPr indent="0" lvl="3" marL="38100" marR="0" algn="l">
              <a:lnSpc>
                <a:spcPct val="104545"/>
              </a:lnSpc>
              <a:spcBef>
                <a:spcPts val="0"/>
              </a:spcBef>
              <a:buNone/>
              <a:defRPr b="0" i="0" sz="1100">
                <a:solidFill>
                  <a:schemeClr val="dk1"/>
                </a:solidFill>
                <a:latin typeface="Arial"/>
                <a:ea typeface="Arial"/>
                <a:cs typeface="Arial"/>
                <a:sym typeface="Arial"/>
              </a:defRPr>
            </a:lvl4pPr>
            <a:lvl5pPr indent="0" lvl="4" marL="38100" marR="0" algn="l">
              <a:lnSpc>
                <a:spcPct val="104545"/>
              </a:lnSpc>
              <a:spcBef>
                <a:spcPts val="0"/>
              </a:spcBef>
              <a:buNone/>
              <a:defRPr b="0" i="0" sz="1100">
                <a:solidFill>
                  <a:schemeClr val="dk1"/>
                </a:solidFill>
                <a:latin typeface="Arial"/>
                <a:ea typeface="Arial"/>
                <a:cs typeface="Arial"/>
                <a:sym typeface="Arial"/>
              </a:defRPr>
            </a:lvl5pPr>
            <a:lvl6pPr indent="0" lvl="5" marL="38100" marR="0" algn="l">
              <a:lnSpc>
                <a:spcPct val="104545"/>
              </a:lnSpc>
              <a:spcBef>
                <a:spcPts val="0"/>
              </a:spcBef>
              <a:buNone/>
              <a:defRPr b="0" i="0" sz="1100">
                <a:solidFill>
                  <a:schemeClr val="dk1"/>
                </a:solidFill>
                <a:latin typeface="Arial"/>
                <a:ea typeface="Arial"/>
                <a:cs typeface="Arial"/>
                <a:sym typeface="Arial"/>
              </a:defRPr>
            </a:lvl6pPr>
            <a:lvl7pPr indent="0" lvl="6" marL="38100" marR="0" algn="l">
              <a:lnSpc>
                <a:spcPct val="104545"/>
              </a:lnSpc>
              <a:spcBef>
                <a:spcPts val="0"/>
              </a:spcBef>
              <a:buNone/>
              <a:defRPr b="0" i="0" sz="1100">
                <a:solidFill>
                  <a:schemeClr val="dk1"/>
                </a:solidFill>
                <a:latin typeface="Arial"/>
                <a:ea typeface="Arial"/>
                <a:cs typeface="Arial"/>
                <a:sym typeface="Arial"/>
              </a:defRPr>
            </a:lvl7pPr>
            <a:lvl8pPr indent="0" lvl="7" marL="38100" marR="0" algn="l">
              <a:lnSpc>
                <a:spcPct val="104545"/>
              </a:lnSpc>
              <a:spcBef>
                <a:spcPts val="0"/>
              </a:spcBef>
              <a:buNone/>
              <a:defRPr b="0" i="0" sz="1100">
                <a:solidFill>
                  <a:schemeClr val="dk1"/>
                </a:solidFill>
                <a:latin typeface="Arial"/>
                <a:ea typeface="Arial"/>
                <a:cs typeface="Arial"/>
                <a:sym typeface="Arial"/>
              </a:defRPr>
            </a:lvl8pPr>
            <a:lvl9pPr indent="0" lvl="8" marL="38100" marR="0" algn="l">
              <a:lnSpc>
                <a:spcPct val="104545"/>
              </a:lnSpc>
              <a:spcBef>
                <a:spcPts val="0"/>
              </a:spcBef>
              <a:buNone/>
              <a:defRPr b="0" i="0" sz="110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26"/>
          <p:cNvSpPr txBox="1"/>
          <p:nvPr>
            <p:ph type="title"/>
          </p:nvPr>
        </p:nvSpPr>
        <p:spPr>
          <a:xfrm>
            <a:off x="142747" y="391159"/>
            <a:ext cx="9772904" cy="391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6"/>
          <p:cNvSpPr txBox="1"/>
          <p:nvPr>
            <p:ph idx="1" type="body"/>
          </p:nvPr>
        </p:nvSpPr>
        <p:spPr>
          <a:xfrm>
            <a:off x="502920" y="1787652"/>
            <a:ext cx="4375404" cy="512978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26"/>
          <p:cNvSpPr txBox="1"/>
          <p:nvPr>
            <p:ph idx="2" type="body"/>
          </p:nvPr>
        </p:nvSpPr>
        <p:spPr>
          <a:xfrm>
            <a:off x="5180076" y="1787652"/>
            <a:ext cx="4375404" cy="512978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26"/>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6"/>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buNone/>
              <a:defRPr b="0" i="0" sz="1100">
                <a:solidFill>
                  <a:schemeClr val="dk1"/>
                </a:solidFill>
                <a:latin typeface="Arial"/>
                <a:ea typeface="Arial"/>
                <a:cs typeface="Arial"/>
                <a:sym typeface="Arial"/>
              </a:defRPr>
            </a:lvl1pPr>
            <a:lvl2pPr indent="0" lvl="1" marL="38100" marR="0" algn="l">
              <a:lnSpc>
                <a:spcPct val="104545"/>
              </a:lnSpc>
              <a:spcBef>
                <a:spcPts val="0"/>
              </a:spcBef>
              <a:buNone/>
              <a:defRPr b="0" i="0" sz="1100">
                <a:solidFill>
                  <a:schemeClr val="dk1"/>
                </a:solidFill>
                <a:latin typeface="Arial"/>
                <a:ea typeface="Arial"/>
                <a:cs typeface="Arial"/>
                <a:sym typeface="Arial"/>
              </a:defRPr>
            </a:lvl2pPr>
            <a:lvl3pPr indent="0" lvl="2" marL="38100" marR="0" algn="l">
              <a:lnSpc>
                <a:spcPct val="104545"/>
              </a:lnSpc>
              <a:spcBef>
                <a:spcPts val="0"/>
              </a:spcBef>
              <a:buNone/>
              <a:defRPr b="0" i="0" sz="1100">
                <a:solidFill>
                  <a:schemeClr val="dk1"/>
                </a:solidFill>
                <a:latin typeface="Arial"/>
                <a:ea typeface="Arial"/>
                <a:cs typeface="Arial"/>
                <a:sym typeface="Arial"/>
              </a:defRPr>
            </a:lvl3pPr>
            <a:lvl4pPr indent="0" lvl="3" marL="38100" marR="0" algn="l">
              <a:lnSpc>
                <a:spcPct val="104545"/>
              </a:lnSpc>
              <a:spcBef>
                <a:spcPts val="0"/>
              </a:spcBef>
              <a:buNone/>
              <a:defRPr b="0" i="0" sz="1100">
                <a:solidFill>
                  <a:schemeClr val="dk1"/>
                </a:solidFill>
                <a:latin typeface="Arial"/>
                <a:ea typeface="Arial"/>
                <a:cs typeface="Arial"/>
                <a:sym typeface="Arial"/>
              </a:defRPr>
            </a:lvl4pPr>
            <a:lvl5pPr indent="0" lvl="4" marL="38100" marR="0" algn="l">
              <a:lnSpc>
                <a:spcPct val="104545"/>
              </a:lnSpc>
              <a:spcBef>
                <a:spcPts val="0"/>
              </a:spcBef>
              <a:buNone/>
              <a:defRPr b="0" i="0" sz="1100">
                <a:solidFill>
                  <a:schemeClr val="dk1"/>
                </a:solidFill>
                <a:latin typeface="Arial"/>
                <a:ea typeface="Arial"/>
                <a:cs typeface="Arial"/>
                <a:sym typeface="Arial"/>
              </a:defRPr>
            </a:lvl5pPr>
            <a:lvl6pPr indent="0" lvl="5" marL="38100" marR="0" algn="l">
              <a:lnSpc>
                <a:spcPct val="104545"/>
              </a:lnSpc>
              <a:spcBef>
                <a:spcPts val="0"/>
              </a:spcBef>
              <a:buNone/>
              <a:defRPr b="0" i="0" sz="1100">
                <a:solidFill>
                  <a:schemeClr val="dk1"/>
                </a:solidFill>
                <a:latin typeface="Arial"/>
                <a:ea typeface="Arial"/>
                <a:cs typeface="Arial"/>
                <a:sym typeface="Arial"/>
              </a:defRPr>
            </a:lvl6pPr>
            <a:lvl7pPr indent="0" lvl="6" marL="38100" marR="0" algn="l">
              <a:lnSpc>
                <a:spcPct val="104545"/>
              </a:lnSpc>
              <a:spcBef>
                <a:spcPts val="0"/>
              </a:spcBef>
              <a:buNone/>
              <a:defRPr b="0" i="0" sz="1100">
                <a:solidFill>
                  <a:schemeClr val="dk1"/>
                </a:solidFill>
                <a:latin typeface="Arial"/>
                <a:ea typeface="Arial"/>
                <a:cs typeface="Arial"/>
                <a:sym typeface="Arial"/>
              </a:defRPr>
            </a:lvl7pPr>
            <a:lvl8pPr indent="0" lvl="7" marL="38100" marR="0" algn="l">
              <a:lnSpc>
                <a:spcPct val="104545"/>
              </a:lnSpc>
              <a:spcBef>
                <a:spcPts val="0"/>
              </a:spcBef>
              <a:buNone/>
              <a:defRPr b="0" i="0" sz="1100">
                <a:solidFill>
                  <a:schemeClr val="dk1"/>
                </a:solidFill>
                <a:latin typeface="Arial"/>
                <a:ea typeface="Arial"/>
                <a:cs typeface="Arial"/>
                <a:sym typeface="Arial"/>
              </a:defRPr>
            </a:lvl8pPr>
            <a:lvl9pPr indent="0" lvl="8" marL="38100" marR="0" algn="l">
              <a:lnSpc>
                <a:spcPct val="104545"/>
              </a:lnSpc>
              <a:spcBef>
                <a:spcPts val="0"/>
              </a:spcBef>
              <a:buNone/>
              <a:defRPr b="0" i="0" sz="110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27"/>
          <p:cNvSpPr txBox="1"/>
          <p:nvPr>
            <p:ph type="title"/>
          </p:nvPr>
        </p:nvSpPr>
        <p:spPr>
          <a:xfrm>
            <a:off x="142747" y="391159"/>
            <a:ext cx="9772904" cy="391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7"/>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7"/>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buNone/>
              <a:defRPr b="0" i="0" sz="1100">
                <a:solidFill>
                  <a:schemeClr val="dk1"/>
                </a:solidFill>
                <a:latin typeface="Arial"/>
                <a:ea typeface="Arial"/>
                <a:cs typeface="Arial"/>
                <a:sym typeface="Arial"/>
              </a:defRPr>
            </a:lvl1pPr>
            <a:lvl2pPr indent="0" lvl="1" marL="38100" marR="0" algn="l">
              <a:lnSpc>
                <a:spcPct val="104545"/>
              </a:lnSpc>
              <a:spcBef>
                <a:spcPts val="0"/>
              </a:spcBef>
              <a:buNone/>
              <a:defRPr b="0" i="0" sz="1100">
                <a:solidFill>
                  <a:schemeClr val="dk1"/>
                </a:solidFill>
                <a:latin typeface="Arial"/>
                <a:ea typeface="Arial"/>
                <a:cs typeface="Arial"/>
                <a:sym typeface="Arial"/>
              </a:defRPr>
            </a:lvl2pPr>
            <a:lvl3pPr indent="0" lvl="2" marL="38100" marR="0" algn="l">
              <a:lnSpc>
                <a:spcPct val="104545"/>
              </a:lnSpc>
              <a:spcBef>
                <a:spcPts val="0"/>
              </a:spcBef>
              <a:buNone/>
              <a:defRPr b="0" i="0" sz="1100">
                <a:solidFill>
                  <a:schemeClr val="dk1"/>
                </a:solidFill>
                <a:latin typeface="Arial"/>
                <a:ea typeface="Arial"/>
                <a:cs typeface="Arial"/>
                <a:sym typeface="Arial"/>
              </a:defRPr>
            </a:lvl3pPr>
            <a:lvl4pPr indent="0" lvl="3" marL="38100" marR="0" algn="l">
              <a:lnSpc>
                <a:spcPct val="104545"/>
              </a:lnSpc>
              <a:spcBef>
                <a:spcPts val="0"/>
              </a:spcBef>
              <a:buNone/>
              <a:defRPr b="0" i="0" sz="1100">
                <a:solidFill>
                  <a:schemeClr val="dk1"/>
                </a:solidFill>
                <a:latin typeface="Arial"/>
                <a:ea typeface="Arial"/>
                <a:cs typeface="Arial"/>
                <a:sym typeface="Arial"/>
              </a:defRPr>
            </a:lvl4pPr>
            <a:lvl5pPr indent="0" lvl="4" marL="38100" marR="0" algn="l">
              <a:lnSpc>
                <a:spcPct val="104545"/>
              </a:lnSpc>
              <a:spcBef>
                <a:spcPts val="0"/>
              </a:spcBef>
              <a:buNone/>
              <a:defRPr b="0" i="0" sz="1100">
                <a:solidFill>
                  <a:schemeClr val="dk1"/>
                </a:solidFill>
                <a:latin typeface="Arial"/>
                <a:ea typeface="Arial"/>
                <a:cs typeface="Arial"/>
                <a:sym typeface="Arial"/>
              </a:defRPr>
            </a:lvl5pPr>
            <a:lvl6pPr indent="0" lvl="5" marL="38100" marR="0" algn="l">
              <a:lnSpc>
                <a:spcPct val="104545"/>
              </a:lnSpc>
              <a:spcBef>
                <a:spcPts val="0"/>
              </a:spcBef>
              <a:buNone/>
              <a:defRPr b="0" i="0" sz="1100">
                <a:solidFill>
                  <a:schemeClr val="dk1"/>
                </a:solidFill>
                <a:latin typeface="Arial"/>
                <a:ea typeface="Arial"/>
                <a:cs typeface="Arial"/>
                <a:sym typeface="Arial"/>
              </a:defRPr>
            </a:lvl6pPr>
            <a:lvl7pPr indent="0" lvl="6" marL="38100" marR="0" algn="l">
              <a:lnSpc>
                <a:spcPct val="104545"/>
              </a:lnSpc>
              <a:spcBef>
                <a:spcPts val="0"/>
              </a:spcBef>
              <a:buNone/>
              <a:defRPr b="0" i="0" sz="1100">
                <a:solidFill>
                  <a:schemeClr val="dk1"/>
                </a:solidFill>
                <a:latin typeface="Arial"/>
                <a:ea typeface="Arial"/>
                <a:cs typeface="Arial"/>
                <a:sym typeface="Arial"/>
              </a:defRPr>
            </a:lvl7pPr>
            <a:lvl8pPr indent="0" lvl="7" marL="38100" marR="0" algn="l">
              <a:lnSpc>
                <a:spcPct val="104545"/>
              </a:lnSpc>
              <a:spcBef>
                <a:spcPts val="0"/>
              </a:spcBef>
              <a:buNone/>
              <a:defRPr b="0" i="0" sz="1100">
                <a:solidFill>
                  <a:schemeClr val="dk1"/>
                </a:solidFill>
                <a:latin typeface="Arial"/>
                <a:ea typeface="Arial"/>
                <a:cs typeface="Arial"/>
                <a:sym typeface="Arial"/>
              </a:defRPr>
            </a:lvl8pPr>
            <a:lvl9pPr indent="0" lvl="8" marL="38100" marR="0" algn="l">
              <a:lnSpc>
                <a:spcPct val="104545"/>
              </a:lnSpc>
              <a:spcBef>
                <a:spcPts val="0"/>
              </a:spcBef>
              <a:buNone/>
              <a:defRPr b="0" i="0" sz="110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142747" y="391159"/>
            <a:ext cx="9772904" cy="39115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2"/>
          <p:cNvSpPr txBox="1"/>
          <p:nvPr>
            <p:ph idx="1" type="body"/>
          </p:nvPr>
        </p:nvSpPr>
        <p:spPr>
          <a:xfrm>
            <a:off x="400811" y="1238757"/>
            <a:ext cx="9256776" cy="475932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0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22"/>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22"/>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22"/>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rtl="0" algn="l">
              <a:lnSpc>
                <a:spcPct val="104545"/>
              </a:lnSpc>
              <a:spcBef>
                <a:spcPts val="0"/>
              </a:spcBef>
              <a:buNone/>
              <a:defRPr b="0" i="0" sz="1100" u="none" cap="none" strike="noStrike">
                <a:solidFill>
                  <a:schemeClr val="dk1"/>
                </a:solidFill>
                <a:latin typeface="Arial"/>
                <a:ea typeface="Arial"/>
                <a:cs typeface="Arial"/>
                <a:sym typeface="Arial"/>
              </a:defRPr>
            </a:lvl1pPr>
            <a:lvl2pPr indent="0" lvl="1" marL="38100" marR="0" rtl="0" algn="l">
              <a:lnSpc>
                <a:spcPct val="104545"/>
              </a:lnSpc>
              <a:spcBef>
                <a:spcPts val="0"/>
              </a:spcBef>
              <a:buNone/>
              <a:defRPr b="0" i="0" sz="1100" u="none" cap="none" strike="noStrike">
                <a:solidFill>
                  <a:schemeClr val="dk1"/>
                </a:solidFill>
                <a:latin typeface="Arial"/>
                <a:ea typeface="Arial"/>
                <a:cs typeface="Arial"/>
                <a:sym typeface="Arial"/>
              </a:defRPr>
            </a:lvl2pPr>
            <a:lvl3pPr indent="0" lvl="2" marL="38100" marR="0" rtl="0" algn="l">
              <a:lnSpc>
                <a:spcPct val="104545"/>
              </a:lnSpc>
              <a:spcBef>
                <a:spcPts val="0"/>
              </a:spcBef>
              <a:buNone/>
              <a:defRPr b="0" i="0" sz="1100" u="none" cap="none" strike="noStrike">
                <a:solidFill>
                  <a:schemeClr val="dk1"/>
                </a:solidFill>
                <a:latin typeface="Arial"/>
                <a:ea typeface="Arial"/>
                <a:cs typeface="Arial"/>
                <a:sym typeface="Arial"/>
              </a:defRPr>
            </a:lvl3pPr>
            <a:lvl4pPr indent="0" lvl="3" marL="38100" marR="0" rtl="0" algn="l">
              <a:lnSpc>
                <a:spcPct val="104545"/>
              </a:lnSpc>
              <a:spcBef>
                <a:spcPts val="0"/>
              </a:spcBef>
              <a:buNone/>
              <a:defRPr b="0" i="0" sz="1100" u="none" cap="none" strike="noStrike">
                <a:solidFill>
                  <a:schemeClr val="dk1"/>
                </a:solidFill>
                <a:latin typeface="Arial"/>
                <a:ea typeface="Arial"/>
                <a:cs typeface="Arial"/>
                <a:sym typeface="Arial"/>
              </a:defRPr>
            </a:lvl4pPr>
            <a:lvl5pPr indent="0" lvl="4" marL="38100" marR="0" rtl="0" algn="l">
              <a:lnSpc>
                <a:spcPct val="104545"/>
              </a:lnSpc>
              <a:spcBef>
                <a:spcPts val="0"/>
              </a:spcBef>
              <a:buNone/>
              <a:defRPr b="0" i="0" sz="1100" u="none" cap="none" strike="noStrike">
                <a:solidFill>
                  <a:schemeClr val="dk1"/>
                </a:solidFill>
                <a:latin typeface="Arial"/>
                <a:ea typeface="Arial"/>
                <a:cs typeface="Arial"/>
                <a:sym typeface="Arial"/>
              </a:defRPr>
            </a:lvl5pPr>
            <a:lvl6pPr indent="0" lvl="5" marL="38100" marR="0" rtl="0" algn="l">
              <a:lnSpc>
                <a:spcPct val="104545"/>
              </a:lnSpc>
              <a:spcBef>
                <a:spcPts val="0"/>
              </a:spcBef>
              <a:buNone/>
              <a:defRPr b="0" i="0" sz="1100" u="none" cap="none" strike="noStrike">
                <a:solidFill>
                  <a:schemeClr val="dk1"/>
                </a:solidFill>
                <a:latin typeface="Arial"/>
                <a:ea typeface="Arial"/>
                <a:cs typeface="Arial"/>
                <a:sym typeface="Arial"/>
              </a:defRPr>
            </a:lvl6pPr>
            <a:lvl7pPr indent="0" lvl="6" marL="38100" marR="0" rtl="0" algn="l">
              <a:lnSpc>
                <a:spcPct val="104545"/>
              </a:lnSpc>
              <a:spcBef>
                <a:spcPts val="0"/>
              </a:spcBef>
              <a:buNone/>
              <a:defRPr b="0" i="0" sz="1100" u="none" cap="none" strike="noStrike">
                <a:solidFill>
                  <a:schemeClr val="dk1"/>
                </a:solidFill>
                <a:latin typeface="Arial"/>
                <a:ea typeface="Arial"/>
                <a:cs typeface="Arial"/>
                <a:sym typeface="Arial"/>
              </a:defRPr>
            </a:lvl7pPr>
            <a:lvl8pPr indent="0" lvl="7" marL="38100" marR="0" rtl="0" algn="l">
              <a:lnSpc>
                <a:spcPct val="104545"/>
              </a:lnSpc>
              <a:spcBef>
                <a:spcPts val="0"/>
              </a:spcBef>
              <a:buNone/>
              <a:defRPr b="0" i="0" sz="1100" u="none" cap="none" strike="noStrike">
                <a:solidFill>
                  <a:schemeClr val="dk1"/>
                </a:solidFill>
                <a:latin typeface="Arial"/>
                <a:ea typeface="Arial"/>
                <a:cs typeface="Arial"/>
                <a:sym typeface="Arial"/>
              </a:defRPr>
            </a:lvl8pPr>
            <a:lvl9pPr indent="0" lvl="8" marL="38100" marR="0" rtl="0" algn="l">
              <a:lnSpc>
                <a:spcPct val="104545"/>
              </a:lnSpc>
              <a:spcBef>
                <a:spcPts val="0"/>
              </a:spcBef>
              <a:buNone/>
              <a:defRPr b="0" i="0" sz="11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registrar@tc.columbia.edu" TargetMode="External"/><Relationship Id="rId4" Type="http://schemas.openxmlformats.org/officeDocument/2006/relationships/hyperlink" Target="mailto:degreeaudit@tc.columbia.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 name="Shape 42"/>
        <p:cNvGrpSpPr/>
        <p:nvPr/>
      </p:nvGrpSpPr>
      <p:grpSpPr>
        <a:xfrm>
          <a:off x="0" y="0"/>
          <a:ext cx="0" cy="0"/>
          <a:chOff x="0" y="0"/>
          <a:chExt cx="0" cy="0"/>
        </a:xfrm>
      </p:grpSpPr>
      <p:pic>
        <p:nvPicPr>
          <p:cNvPr id="43" name="Google Shape;43;p1"/>
          <p:cNvPicPr preferRelativeResize="0"/>
          <p:nvPr/>
        </p:nvPicPr>
        <p:blipFill>
          <a:blip r:embed="rId3">
            <a:alphaModFix/>
          </a:blip>
          <a:stretch>
            <a:fillRect/>
          </a:stretch>
        </p:blipFill>
        <p:spPr>
          <a:xfrm>
            <a:off x="152400" y="240813"/>
            <a:ext cx="9753599" cy="7290766"/>
          </a:xfrm>
          <a:prstGeom prst="rect">
            <a:avLst/>
          </a:prstGeom>
          <a:noFill/>
          <a:ln>
            <a:noFill/>
          </a:ln>
        </p:spPr>
      </p:pic>
      <p:sp>
        <p:nvSpPr>
          <p:cNvPr id="44" name="Google Shape;44;p1"/>
          <p:cNvSpPr txBox="1"/>
          <p:nvPr/>
        </p:nvSpPr>
        <p:spPr>
          <a:xfrm>
            <a:off x="2515000" y="1006500"/>
            <a:ext cx="4937100" cy="7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300">
                <a:solidFill>
                  <a:srgbClr val="FFFFFF"/>
                </a:solidFill>
              </a:rPr>
              <a:t>MASTER’S</a:t>
            </a:r>
            <a:r>
              <a:rPr lang="en-US" sz="3300">
                <a:solidFill>
                  <a:srgbClr val="FFFFFF"/>
                </a:solidFill>
              </a:rPr>
              <a:t> STUDENTS</a:t>
            </a:r>
            <a:endParaRPr sz="3300">
              <a:solidFill>
                <a:srgbClr val="FFFFFF"/>
              </a:solidFill>
            </a:endParaRPr>
          </a:p>
        </p:txBody>
      </p:sp>
      <p:sp>
        <p:nvSpPr>
          <p:cNvPr id="45" name="Google Shape;45;p1"/>
          <p:cNvSpPr txBox="1"/>
          <p:nvPr/>
        </p:nvSpPr>
        <p:spPr>
          <a:xfrm>
            <a:off x="2606400" y="5602850"/>
            <a:ext cx="4845600" cy="7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rgbClr val="FFFFFF"/>
                </a:solidFill>
              </a:rPr>
              <a:t>DEGREE AUDIT GUIDE</a:t>
            </a:r>
            <a:endParaRPr sz="32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 name="Shape 115"/>
        <p:cNvGrpSpPr/>
        <p:nvPr/>
      </p:nvGrpSpPr>
      <p:grpSpPr>
        <a:xfrm>
          <a:off x="0" y="0"/>
          <a:ext cx="0" cy="0"/>
          <a:chOff x="0" y="0"/>
          <a:chExt cx="0" cy="0"/>
        </a:xfrm>
      </p:grpSpPr>
      <p:sp>
        <p:nvSpPr>
          <p:cNvPr id="116" name="Google Shape;116;p10"/>
          <p:cNvSpPr txBox="1"/>
          <p:nvPr/>
        </p:nvSpPr>
        <p:spPr>
          <a:xfrm>
            <a:off x="142752" y="132075"/>
            <a:ext cx="25131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Add a Goal</a:t>
            </a:r>
            <a:endParaRPr sz="1600">
              <a:latin typeface="Arial"/>
              <a:ea typeface="Arial"/>
              <a:cs typeface="Arial"/>
              <a:sym typeface="Arial"/>
            </a:endParaRPr>
          </a:p>
        </p:txBody>
      </p:sp>
      <p:sp>
        <p:nvSpPr>
          <p:cNvPr id="117" name="Google Shape;117;p10"/>
          <p:cNvSpPr/>
          <p:nvPr/>
        </p:nvSpPr>
        <p:spPr>
          <a:xfrm>
            <a:off x="256275" y="683948"/>
            <a:ext cx="9566578" cy="445587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8" name="Google Shape;118;p10"/>
          <p:cNvSpPr txBox="1"/>
          <p:nvPr/>
        </p:nvSpPr>
        <p:spPr>
          <a:xfrm>
            <a:off x="142747" y="5331942"/>
            <a:ext cx="9392285" cy="1499870"/>
          </a:xfrm>
          <a:prstGeom prst="rect">
            <a:avLst/>
          </a:prstGeom>
          <a:noFill/>
          <a:ln>
            <a:noFill/>
          </a:ln>
        </p:spPr>
        <p:txBody>
          <a:bodyPr anchorCtr="0" anchor="t" bIns="0" lIns="0" spcFirstLastPara="1" rIns="0" wrap="square" tIns="12050">
            <a:spAutoFit/>
          </a:bodyPr>
          <a:lstStyle/>
          <a:p>
            <a:pPr indent="0" lvl="0" marL="12700" marR="5080" rtl="0" algn="l">
              <a:lnSpc>
                <a:spcPct val="109300"/>
              </a:lnSpc>
              <a:spcBef>
                <a:spcPts val="0"/>
              </a:spcBef>
              <a:spcAft>
                <a:spcPts val="0"/>
              </a:spcAft>
              <a:buNone/>
            </a:pPr>
            <a:r>
              <a:rPr lang="en-US" sz="1400">
                <a:latin typeface="Arial"/>
                <a:ea typeface="Arial"/>
                <a:cs typeface="Arial"/>
                <a:sym typeface="Arial"/>
              </a:rPr>
              <a:t>Adding a goal will add another program (major) to your audit list. </a:t>
            </a:r>
            <a:r>
              <a:rPr b="1" lang="en-US" sz="1400">
                <a:latin typeface="Arial"/>
                <a:ea typeface="Arial"/>
                <a:cs typeface="Arial"/>
                <a:sym typeface="Arial"/>
              </a:rPr>
              <a:t>This does not constitute an official major/program change</a:t>
            </a:r>
            <a:r>
              <a:rPr lang="en-US" sz="1400">
                <a:latin typeface="Arial"/>
                <a:ea typeface="Arial"/>
                <a:cs typeface="Arial"/>
                <a:sym typeface="Arial"/>
              </a:rPr>
              <a:t>, but  allows you to explore the options of adding programs.</a:t>
            </a:r>
            <a:endParaRPr sz="1400">
              <a:latin typeface="Arial"/>
              <a:ea typeface="Arial"/>
              <a:cs typeface="Arial"/>
              <a:sym typeface="Arial"/>
            </a:endParaRPr>
          </a:p>
          <a:p>
            <a:pPr indent="0" lvl="0" marL="241300" marR="0" rtl="0" algn="l">
              <a:lnSpc>
                <a:spcPct val="100000"/>
              </a:lnSpc>
              <a:spcBef>
                <a:spcPts val="965"/>
              </a:spcBef>
              <a:spcAft>
                <a:spcPts val="0"/>
              </a:spcAft>
              <a:buNone/>
            </a:pPr>
            <a:r>
              <a:rPr lang="en-US" sz="1400">
                <a:latin typeface="Arial"/>
                <a:ea typeface="Arial"/>
                <a:cs typeface="Arial"/>
                <a:sym typeface="Arial"/>
              </a:rPr>
              <a:t>1.) Locate “Add Goal”</a:t>
            </a:r>
            <a:endParaRPr sz="1400">
              <a:latin typeface="Arial"/>
              <a:ea typeface="Arial"/>
              <a:cs typeface="Arial"/>
              <a:sym typeface="Arial"/>
            </a:endParaRPr>
          </a:p>
          <a:p>
            <a:pPr indent="0" lvl="0" marL="12700" marR="0" rtl="0" algn="l">
              <a:lnSpc>
                <a:spcPct val="100000"/>
              </a:lnSpc>
              <a:spcBef>
                <a:spcPts val="969"/>
              </a:spcBef>
              <a:spcAft>
                <a:spcPts val="0"/>
              </a:spcAft>
              <a:buNone/>
            </a:pPr>
            <a:r>
              <a:rPr b="1" lang="en-US" sz="1400">
                <a:latin typeface="Arial"/>
                <a:ea typeface="Arial"/>
                <a:cs typeface="Arial"/>
                <a:sym typeface="Arial"/>
              </a:rPr>
              <a:t>NOTE: </a:t>
            </a:r>
            <a:r>
              <a:rPr lang="en-US" sz="1400">
                <a:latin typeface="Arial"/>
                <a:ea typeface="Arial"/>
                <a:cs typeface="Arial"/>
                <a:sym typeface="Arial"/>
              </a:rPr>
              <a:t>Adding a goal will NOT replace or delete the declared major.</a:t>
            </a:r>
            <a:endParaRPr sz="1400">
              <a:latin typeface="Arial"/>
              <a:ea typeface="Arial"/>
              <a:cs typeface="Arial"/>
              <a:sym typeface="Arial"/>
            </a:endParaRPr>
          </a:p>
          <a:p>
            <a:pPr indent="0" lvl="0" marL="12700" marR="0" rtl="0" algn="l">
              <a:lnSpc>
                <a:spcPct val="100000"/>
              </a:lnSpc>
              <a:spcBef>
                <a:spcPts val="960"/>
              </a:spcBef>
              <a:spcAft>
                <a:spcPts val="0"/>
              </a:spcAft>
              <a:buNone/>
            </a:pPr>
            <a:r>
              <a:rPr b="1" lang="en-US" sz="1400">
                <a:latin typeface="Arial"/>
                <a:ea typeface="Arial"/>
                <a:cs typeface="Arial"/>
                <a:sym typeface="Arial"/>
              </a:rPr>
              <a:t>NOTE: </a:t>
            </a:r>
            <a:r>
              <a:rPr lang="en-US" sz="1400">
                <a:latin typeface="Arial"/>
                <a:ea typeface="Arial"/>
                <a:cs typeface="Arial"/>
                <a:sym typeface="Arial"/>
              </a:rPr>
              <a:t>Official use for students pursuing an en passant degree.</a:t>
            </a:r>
            <a:endParaRPr sz="1400">
              <a:latin typeface="Arial"/>
              <a:ea typeface="Arial"/>
              <a:cs typeface="Arial"/>
              <a:sym typeface="Arial"/>
            </a:endParaRPr>
          </a:p>
        </p:txBody>
      </p:sp>
      <p:sp>
        <p:nvSpPr>
          <p:cNvPr id="119" name="Google Shape;119;p10"/>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3" name="Shape 123"/>
        <p:cNvGrpSpPr/>
        <p:nvPr/>
      </p:nvGrpSpPr>
      <p:grpSpPr>
        <a:xfrm>
          <a:off x="0" y="0"/>
          <a:ext cx="0" cy="0"/>
          <a:chOff x="0" y="0"/>
          <a:chExt cx="0" cy="0"/>
        </a:xfrm>
      </p:grpSpPr>
      <p:sp>
        <p:nvSpPr>
          <p:cNvPr id="124" name="Google Shape;124;p11"/>
          <p:cNvSpPr txBox="1"/>
          <p:nvPr/>
        </p:nvSpPr>
        <p:spPr>
          <a:xfrm>
            <a:off x="142751" y="132075"/>
            <a:ext cx="32862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Add a Goal (cont.)</a:t>
            </a:r>
            <a:endParaRPr sz="1600">
              <a:latin typeface="Arial"/>
              <a:ea typeface="Arial"/>
              <a:cs typeface="Arial"/>
              <a:sym typeface="Arial"/>
            </a:endParaRPr>
          </a:p>
        </p:txBody>
      </p:sp>
      <p:sp>
        <p:nvSpPr>
          <p:cNvPr id="125" name="Google Shape;125;p11"/>
          <p:cNvSpPr/>
          <p:nvPr/>
        </p:nvSpPr>
        <p:spPr>
          <a:xfrm>
            <a:off x="239887" y="573197"/>
            <a:ext cx="9088864" cy="566631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6" name="Google Shape;126;p11"/>
          <p:cNvSpPr txBox="1"/>
          <p:nvPr/>
        </p:nvSpPr>
        <p:spPr>
          <a:xfrm>
            <a:off x="142747" y="6220764"/>
            <a:ext cx="9251315" cy="695960"/>
          </a:xfrm>
          <a:prstGeom prst="rect">
            <a:avLst/>
          </a:prstGeom>
          <a:noFill/>
          <a:ln>
            <a:noFill/>
          </a:ln>
        </p:spPr>
        <p:txBody>
          <a:bodyPr anchorCtr="0" anchor="t" bIns="0" lIns="0" spcFirstLastPara="1" rIns="0" wrap="square" tIns="134600">
            <a:spAutoFit/>
          </a:bodyPr>
          <a:lstStyle/>
          <a:p>
            <a:pPr indent="0" lvl="0" marL="241300" marR="0" rtl="0" algn="l">
              <a:lnSpc>
                <a:spcPct val="100000"/>
              </a:lnSpc>
              <a:spcBef>
                <a:spcPts val="0"/>
              </a:spcBef>
              <a:spcAft>
                <a:spcPts val="0"/>
              </a:spcAft>
              <a:buNone/>
            </a:pPr>
            <a:r>
              <a:rPr lang="en-US" sz="1400">
                <a:latin typeface="Arial"/>
                <a:ea typeface="Arial"/>
                <a:cs typeface="Arial"/>
                <a:sym typeface="Arial"/>
              </a:rPr>
              <a:t>2.) Select the major</a:t>
            </a:r>
            <a:endParaRPr sz="1400">
              <a:latin typeface="Arial"/>
              <a:ea typeface="Arial"/>
              <a:cs typeface="Arial"/>
              <a:sym typeface="Arial"/>
            </a:endParaRPr>
          </a:p>
          <a:p>
            <a:pPr indent="0" lvl="0" marL="12700" marR="0" rtl="0" algn="l">
              <a:lnSpc>
                <a:spcPct val="100000"/>
              </a:lnSpc>
              <a:spcBef>
                <a:spcPts val="960"/>
              </a:spcBef>
              <a:spcAft>
                <a:spcPts val="0"/>
              </a:spcAft>
              <a:buNone/>
            </a:pPr>
            <a:r>
              <a:rPr b="1" lang="en-US" sz="1400">
                <a:latin typeface="Arial"/>
                <a:ea typeface="Arial"/>
                <a:cs typeface="Arial"/>
                <a:sym typeface="Arial"/>
              </a:rPr>
              <a:t>NOTE: </a:t>
            </a:r>
            <a:r>
              <a:rPr lang="en-US" sz="1400">
                <a:latin typeface="Arial"/>
                <a:ea typeface="Arial"/>
                <a:cs typeface="Arial"/>
                <a:sym typeface="Arial"/>
              </a:rPr>
              <a:t>Select the major to its “lowest” possibility (concentration). The Year, Degree, Major and Concentration bar will turn blue.</a:t>
            </a:r>
            <a:endParaRPr sz="1400">
              <a:latin typeface="Arial"/>
              <a:ea typeface="Arial"/>
              <a:cs typeface="Arial"/>
              <a:sym typeface="Arial"/>
            </a:endParaRPr>
          </a:p>
        </p:txBody>
      </p:sp>
      <p:sp>
        <p:nvSpPr>
          <p:cNvPr id="127" name="Google Shape;127;p11"/>
          <p:cNvSpPr txBox="1"/>
          <p:nvPr/>
        </p:nvSpPr>
        <p:spPr>
          <a:xfrm>
            <a:off x="4945507" y="6989774"/>
            <a:ext cx="168910" cy="165735"/>
          </a:xfrm>
          <a:prstGeom prst="rect">
            <a:avLst/>
          </a:prstGeom>
          <a:noFill/>
          <a:ln>
            <a:noFill/>
          </a:ln>
        </p:spPr>
        <p:txBody>
          <a:bodyPr anchorCtr="0" anchor="t" bIns="0" lIns="0" spcFirstLastPara="1" rIns="0" wrap="square" tIns="0">
            <a:spAutoFit/>
          </a:bodyPr>
          <a:lstStyle/>
          <a:p>
            <a:pPr indent="0" lvl="0" marL="12700" marR="0" rtl="0" algn="l">
              <a:lnSpc>
                <a:spcPct val="104545"/>
              </a:lnSpc>
              <a:spcBef>
                <a:spcPts val="0"/>
              </a:spcBef>
              <a:spcAft>
                <a:spcPts val="0"/>
              </a:spcAft>
              <a:buNone/>
            </a:pPr>
            <a:r>
              <a:rPr lang="en-US" sz="1100">
                <a:latin typeface="Arial"/>
                <a:ea typeface="Arial"/>
                <a:cs typeface="Arial"/>
                <a:sym typeface="Arial"/>
              </a:rPr>
              <a:t>11</a:t>
            </a:r>
            <a:endParaRPr sz="11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1" name="Shape 131"/>
        <p:cNvGrpSpPr/>
        <p:nvPr/>
      </p:nvGrpSpPr>
      <p:grpSpPr>
        <a:xfrm>
          <a:off x="0" y="0"/>
          <a:ext cx="0" cy="0"/>
          <a:chOff x="0" y="0"/>
          <a:chExt cx="0" cy="0"/>
        </a:xfrm>
      </p:grpSpPr>
      <p:sp>
        <p:nvSpPr>
          <p:cNvPr id="132" name="Google Shape;132;p12"/>
          <p:cNvSpPr txBox="1"/>
          <p:nvPr/>
        </p:nvSpPr>
        <p:spPr>
          <a:xfrm>
            <a:off x="142751" y="132075"/>
            <a:ext cx="29859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Add a Goal (cont.)</a:t>
            </a:r>
            <a:endParaRPr sz="1600">
              <a:latin typeface="Arial"/>
              <a:ea typeface="Arial"/>
              <a:cs typeface="Arial"/>
              <a:sym typeface="Arial"/>
            </a:endParaRPr>
          </a:p>
        </p:txBody>
      </p:sp>
      <p:sp>
        <p:nvSpPr>
          <p:cNvPr id="133" name="Google Shape;133;p12"/>
          <p:cNvSpPr/>
          <p:nvPr/>
        </p:nvSpPr>
        <p:spPr>
          <a:xfrm>
            <a:off x="214590" y="592187"/>
            <a:ext cx="9636379" cy="121819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4" name="Google Shape;134;p12"/>
          <p:cNvSpPr txBox="1"/>
          <p:nvPr/>
        </p:nvSpPr>
        <p:spPr>
          <a:xfrm>
            <a:off x="371347" y="1907794"/>
            <a:ext cx="2486025" cy="23939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400">
                <a:latin typeface="Arial"/>
                <a:ea typeface="Arial"/>
                <a:cs typeface="Arial"/>
                <a:sym typeface="Arial"/>
              </a:rPr>
              <a:t>3.) Name your goal and click Save.</a:t>
            </a:r>
            <a:endParaRPr sz="1400">
              <a:latin typeface="Arial"/>
              <a:ea typeface="Arial"/>
              <a:cs typeface="Arial"/>
              <a:sym typeface="Arial"/>
            </a:endParaRPr>
          </a:p>
        </p:txBody>
      </p:sp>
      <p:sp>
        <p:nvSpPr>
          <p:cNvPr id="135" name="Google Shape;135;p12"/>
          <p:cNvSpPr/>
          <p:nvPr/>
        </p:nvSpPr>
        <p:spPr>
          <a:xfrm>
            <a:off x="263935" y="2347856"/>
            <a:ext cx="9502348" cy="415564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 name="Google Shape;136;p12"/>
          <p:cNvSpPr txBox="1"/>
          <p:nvPr/>
        </p:nvSpPr>
        <p:spPr>
          <a:xfrm>
            <a:off x="371347" y="6736791"/>
            <a:ext cx="3322320" cy="2393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latin typeface="Arial"/>
                <a:ea typeface="Arial"/>
                <a:cs typeface="Arial"/>
                <a:sym typeface="Arial"/>
              </a:rPr>
              <a:t>4.) Your goal will be listed on your home page</a:t>
            </a:r>
            <a:endParaRPr sz="1400">
              <a:latin typeface="Arial"/>
              <a:ea typeface="Arial"/>
              <a:cs typeface="Arial"/>
              <a:sym typeface="Arial"/>
            </a:endParaRPr>
          </a:p>
        </p:txBody>
      </p:sp>
      <p:sp>
        <p:nvSpPr>
          <p:cNvPr id="137" name="Google Shape;137;p12"/>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1" name="Shape 141"/>
        <p:cNvGrpSpPr/>
        <p:nvPr/>
      </p:nvGrpSpPr>
      <p:grpSpPr>
        <a:xfrm>
          <a:off x="0" y="0"/>
          <a:ext cx="0" cy="0"/>
          <a:chOff x="0" y="0"/>
          <a:chExt cx="0" cy="0"/>
        </a:xfrm>
      </p:grpSpPr>
      <p:sp>
        <p:nvSpPr>
          <p:cNvPr id="142" name="Google Shape;142;p13"/>
          <p:cNvSpPr txBox="1"/>
          <p:nvPr/>
        </p:nvSpPr>
        <p:spPr>
          <a:xfrm>
            <a:off x="142751" y="132075"/>
            <a:ext cx="47775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Course Planning</a:t>
            </a:r>
            <a:endParaRPr sz="1600">
              <a:latin typeface="Arial"/>
              <a:ea typeface="Arial"/>
              <a:cs typeface="Arial"/>
              <a:sym typeface="Arial"/>
            </a:endParaRPr>
          </a:p>
        </p:txBody>
      </p:sp>
      <p:sp>
        <p:nvSpPr>
          <p:cNvPr id="143" name="Google Shape;143;p13"/>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
        <p:nvSpPr>
          <p:cNvPr id="144" name="Google Shape;144;p13"/>
          <p:cNvSpPr txBox="1"/>
          <p:nvPr/>
        </p:nvSpPr>
        <p:spPr>
          <a:xfrm>
            <a:off x="325875" y="684350"/>
            <a:ext cx="8782800" cy="12057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Clr>
                <a:schemeClr val="dk1"/>
              </a:buClr>
              <a:buFont typeface="Arial"/>
              <a:buNone/>
            </a:pPr>
            <a:r>
              <a:rPr b="1" lang="en-US" sz="1600">
                <a:solidFill>
                  <a:srgbClr val="263238"/>
                </a:solidFill>
              </a:rPr>
              <a:t>NOTE: Names of specific sections in the Degree Audit may differ between programs. For example, not everyone may have the "Program Development and Evaluation" section. The course planning tool can be utilized by clicking any shaded section on the Degree Audit.</a:t>
            </a:r>
            <a:endParaRPr b="1" sz="1600">
              <a:solidFill>
                <a:schemeClr val="dk1"/>
              </a:solidFill>
            </a:endParaRPr>
          </a:p>
          <a:p>
            <a:pPr indent="0" lvl="0" marL="0" rtl="0" algn="l">
              <a:spcBef>
                <a:spcPts val="0"/>
              </a:spcBef>
              <a:spcAft>
                <a:spcPts val="0"/>
              </a:spcAft>
              <a:buNone/>
            </a:pPr>
            <a:r>
              <a:t/>
            </a:r>
            <a:endParaRPr/>
          </a:p>
        </p:txBody>
      </p:sp>
      <p:pic>
        <p:nvPicPr>
          <p:cNvPr id="145" name="Google Shape;145;p13"/>
          <p:cNvPicPr preferRelativeResize="0"/>
          <p:nvPr/>
        </p:nvPicPr>
        <p:blipFill>
          <a:blip r:embed="rId3">
            <a:alphaModFix/>
          </a:blip>
          <a:stretch>
            <a:fillRect/>
          </a:stretch>
        </p:blipFill>
        <p:spPr>
          <a:xfrm>
            <a:off x="952050" y="2173225"/>
            <a:ext cx="7734300" cy="1657350"/>
          </a:xfrm>
          <a:prstGeom prst="rect">
            <a:avLst/>
          </a:prstGeom>
          <a:noFill/>
          <a:ln>
            <a:noFill/>
          </a:ln>
        </p:spPr>
      </p:pic>
      <p:cxnSp>
        <p:nvCxnSpPr>
          <p:cNvPr id="146" name="Google Shape;146;p13"/>
          <p:cNvCxnSpPr/>
          <p:nvPr/>
        </p:nvCxnSpPr>
        <p:spPr>
          <a:xfrm flipH="1" rot="10800000">
            <a:off x="325875" y="2919775"/>
            <a:ext cx="1115400" cy="910800"/>
          </a:xfrm>
          <a:prstGeom prst="straightConnector1">
            <a:avLst/>
          </a:prstGeom>
          <a:noFill/>
          <a:ln cap="flat" cmpd="sng" w="9525">
            <a:solidFill>
              <a:srgbClr val="1F497D"/>
            </a:solidFill>
            <a:prstDash val="solid"/>
            <a:round/>
            <a:headEnd len="med" w="med" type="none"/>
            <a:tailEnd len="med" w="med" type="triangle"/>
          </a:ln>
        </p:spPr>
      </p:cxnSp>
      <p:sp>
        <p:nvSpPr>
          <p:cNvPr id="147" name="Google Shape;147;p13"/>
          <p:cNvSpPr txBox="1"/>
          <p:nvPr/>
        </p:nvSpPr>
        <p:spPr>
          <a:xfrm>
            <a:off x="142750" y="4745250"/>
            <a:ext cx="9340800" cy="1728300"/>
          </a:xfrm>
          <a:prstGeom prst="rect">
            <a:avLst/>
          </a:prstGeom>
          <a:noFill/>
          <a:ln>
            <a:noFill/>
          </a:ln>
        </p:spPr>
        <p:txBody>
          <a:bodyPr anchorCtr="0" anchor="t" bIns="0" lIns="0" spcFirstLastPara="1" rIns="0" wrap="square" tIns="149850">
            <a:noAutofit/>
          </a:bodyPr>
          <a:lstStyle/>
          <a:p>
            <a:pPr indent="0" lvl="0" marL="12700" marR="0" rtl="0" algn="l">
              <a:lnSpc>
                <a:spcPct val="100000"/>
              </a:lnSpc>
              <a:spcBef>
                <a:spcPts val="0"/>
              </a:spcBef>
              <a:spcAft>
                <a:spcPts val="0"/>
              </a:spcAft>
              <a:buNone/>
            </a:pPr>
            <a:r>
              <a:rPr lang="en-US" sz="1600">
                <a:latin typeface="Arial"/>
                <a:ea typeface="Arial"/>
                <a:cs typeface="Arial"/>
                <a:sym typeface="Arial"/>
              </a:rPr>
              <a:t>Adding future courses:</a:t>
            </a:r>
            <a:endParaRPr sz="1600"/>
          </a:p>
          <a:p>
            <a:pPr indent="-228600" lvl="0" marL="469900" marR="0" rtl="0" algn="l">
              <a:lnSpc>
                <a:spcPct val="100000"/>
              </a:lnSpc>
              <a:spcBef>
                <a:spcPts val="1080"/>
              </a:spcBef>
              <a:spcAft>
                <a:spcPts val="0"/>
              </a:spcAft>
              <a:buSzPts val="1600"/>
              <a:buFont typeface="Noto Sans Symbols"/>
              <a:buChar char="∙"/>
            </a:pPr>
            <a:r>
              <a:rPr lang="en-US" sz="1600">
                <a:latin typeface="Arial"/>
                <a:ea typeface="Arial"/>
                <a:cs typeface="Arial"/>
                <a:sym typeface="Arial"/>
              </a:rPr>
              <a:t>Click on the </a:t>
            </a:r>
            <a:r>
              <a:rPr lang="en-US" sz="1600"/>
              <a:t>section (light shade bar) </a:t>
            </a:r>
            <a:r>
              <a:rPr lang="en-US" sz="1600">
                <a:latin typeface="Arial"/>
                <a:ea typeface="Arial"/>
                <a:cs typeface="Arial"/>
                <a:sym typeface="Arial"/>
              </a:rPr>
              <a:t>you wish to add a future course (do not click on the dark blue bar</a:t>
            </a:r>
            <a:r>
              <a:rPr lang="en-US" sz="1600"/>
              <a:t>s as they do not contain coursework - those are only section folders).</a:t>
            </a:r>
            <a:endParaRPr sz="1600">
              <a:latin typeface="Arial"/>
              <a:ea typeface="Arial"/>
              <a:cs typeface="Arial"/>
              <a:sym typeface="Arial"/>
            </a:endParaRPr>
          </a:p>
          <a:p>
            <a:pPr indent="-228600" lvl="0" marL="469900" marR="0" rtl="0" algn="l">
              <a:lnSpc>
                <a:spcPct val="120000"/>
              </a:lnSpc>
              <a:spcBef>
                <a:spcPts val="325"/>
              </a:spcBef>
              <a:spcAft>
                <a:spcPts val="0"/>
              </a:spcAft>
              <a:buSzPts val="1600"/>
              <a:buFont typeface="Noto Sans Symbols"/>
              <a:buChar char="∙"/>
            </a:pPr>
            <a:r>
              <a:rPr lang="en-US" sz="1600">
                <a:latin typeface="Arial"/>
                <a:ea typeface="Arial"/>
                <a:cs typeface="Arial"/>
                <a:sym typeface="Arial"/>
              </a:rPr>
              <a:t>This will pop up the planning interface</a:t>
            </a:r>
            <a:r>
              <a:rPr lang="en-US" sz="1600"/>
              <a:t>.</a:t>
            </a:r>
            <a:endParaRPr b="1"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1" name="Shape 151"/>
        <p:cNvGrpSpPr/>
        <p:nvPr/>
      </p:nvGrpSpPr>
      <p:grpSpPr>
        <a:xfrm>
          <a:off x="0" y="0"/>
          <a:ext cx="0" cy="0"/>
          <a:chOff x="0" y="0"/>
          <a:chExt cx="0" cy="0"/>
        </a:xfrm>
      </p:grpSpPr>
      <p:sp>
        <p:nvSpPr>
          <p:cNvPr id="152" name="Google Shape;152;p14"/>
          <p:cNvSpPr txBox="1"/>
          <p:nvPr/>
        </p:nvSpPr>
        <p:spPr>
          <a:xfrm>
            <a:off x="155576" y="480075"/>
            <a:ext cx="2651400" cy="2691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800"/>
              <a:t>Course Planning Tool</a:t>
            </a:r>
            <a:endParaRPr sz="1800">
              <a:latin typeface="Arial"/>
              <a:ea typeface="Arial"/>
              <a:cs typeface="Arial"/>
              <a:sym typeface="Arial"/>
            </a:endParaRPr>
          </a:p>
        </p:txBody>
      </p:sp>
      <p:sp>
        <p:nvSpPr>
          <p:cNvPr id="153" name="Google Shape;153;p14"/>
          <p:cNvSpPr txBox="1"/>
          <p:nvPr/>
        </p:nvSpPr>
        <p:spPr>
          <a:xfrm>
            <a:off x="506575" y="5110674"/>
            <a:ext cx="8612400" cy="1943400"/>
          </a:xfrm>
          <a:prstGeom prst="rect">
            <a:avLst/>
          </a:prstGeom>
          <a:noFill/>
          <a:ln>
            <a:noFill/>
          </a:ln>
        </p:spPr>
        <p:txBody>
          <a:bodyPr anchorCtr="0" anchor="t" bIns="0" lIns="0" spcFirstLastPara="1" rIns="0" wrap="square" tIns="149850">
            <a:noAutofit/>
          </a:bodyPr>
          <a:lstStyle/>
          <a:p>
            <a:pPr indent="-317500" lvl="0" marL="457200" marR="0" rtl="0" algn="l">
              <a:lnSpc>
                <a:spcPct val="100000"/>
              </a:lnSpc>
              <a:spcBef>
                <a:spcPts val="1085"/>
              </a:spcBef>
              <a:spcAft>
                <a:spcPts val="0"/>
              </a:spcAft>
              <a:buSzPts val="1400"/>
              <a:buFont typeface="Arial"/>
              <a:buChar char="●"/>
            </a:pPr>
            <a:r>
              <a:rPr lang="en-US">
                <a:latin typeface="Arial"/>
                <a:ea typeface="Arial"/>
                <a:cs typeface="Arial"/>
                <a:sym typeface="Arial"/>
              </a:rPr>
              <a:t>Plan: shows that you are in the planning tab.</a:t>
            </a:r>
            <a:endParaRPr>
              <a:latin typeface="Arial"/>
              <a:ea typeface="Arial"/>
              <a:cs typeface="Arial"/>
              <a:sym typeface="Arial"/>
            </a:endParaRPr>
          </a:p>
          <a:p>
            <a:pPr indent="-317500" lvl="0" marL="457200" marR="0" rtl="0" algn="l">
              <a:lnSpc>
                <a:spcPct val="100000"/>
              </a:lnSpc>
              <a:spcBef>
                <a:spcPts val="0"/>
              </a:spcBef>
              <a:spcAft>
                <a:spcPts val="0"/>
              </a:spcAft>
              <a:buSzPts val="1400"/>
              <a:buChar char="●"/>
            </a:pPr>
            <a:r>
              <a:rPr lang="en-US"/>
              <a:t>PDF - This will download a grid of every course on the transcript. </a:t>
            </a:r>
            <a:endParaRPr/>
          </a:p>
          <a:p>
            <a:pPr indent="-317500" lvl="0" marL="457200" marR="0" rtl="0" algn="l">
              <a:lnSpc>
                <a:spcPct val="100000"/>
              </a:lnSpc>
              <a:spcBef>
                <a:spcPts val="0"/>
              </a:spcBef>
              <a:spcAft>
                <a:spcPts val="0"/>
              </a:spcAft>
              <a:buSzPts val="1400"/>
              <a:buChar char="●"/>
            </a:pPr>
            <a:r>
              <a:rPr lang="en-US"/>
              <a:t>Update Max</a:t>
            </a:r>
            <a:r>
              <a:rPr lang="en-US">
                <a:latin typeface="Arial"/>
                <a:ea typeface="Arial"/>
                <a:cs typeface="Arial"/>
                <a:sym typeface="Arial"/>
              </a:rPr>
              <a:t> Year: Allows you to add </a:t>
            </a:r>
            <a:r>
              <a:rPr lang="en-US"/>
              <a:t>an academic</a:t>
            </a:r>
            <a:r>
              <a:rPr lang="en-US">
                <a:latin typeface="Arial"/>
                <a:ea typeface="Arial"/>
                <a:cs typeface="Arial"/>
                <a:sym typeface="Arial"/>
              </a:rPr>
              <a:t> year not listed on the grid.</a:t>
            </a:r>
            <a:endParaRPr>
              <a:latin typeface="Arial"/>
              <a:ea typeface="Arial"/>
              <a:cs typeface="Arial"/>
              <a:sym typeface="Arial"/>
            </a:endParaRPr>
          </a:p>
          <a:p>
            <a:pPr indent="-317500" lvl="0" marL="457200" marR="0" rtl="0" algn="l">
              <a:lnSpc>
                <a:spcPct val="100000"/>
              </a:lnSpc>
              <a:spcBef>
                <a:spcPts val="0"/>
              </a:spcBef>
              <a:spcAft>
                <a:spcPts val="0"/>
              </a:spcAft>
              <a:buSzPts val="1400"/>
              <a:buChar char="●"/>
            </a:pPr>
            <a:r>
              <a:rPr lang="en-US"/>
              <a:t>List View: Switches the grid to a list style</a:t>
            </a:r>
            <a:endParaRPr/>
          </a:p>
          <a:p>
            <a:pPr indent="-317500" lvl="0" marL="457200" marR="0" rtl="0" algn="l">
              <a:lnSpc>
                <a:spcPct val="100000"/>
              </a:lnSpc>
              <a:spcBef>
                <a:spcPts val="0"/>
              </a:spcBef>
              <a:spcAft>
                <a:spcPts val="0"/>
              </a:spcAft>
              <a:buSzPts val="1400"/>
              <a:buChar char="●"/>
            </a:pPr>
            <a:r>
              <a:rPr lang="en-US"/>
              <a:t>Plan a Course</a:t>
            </a:r>
            <a:r>
              <a:rPr lang="en-US">
                <a:latin typeface="Arial"/>
                <a:ea typeface="Arial"/>
                <a:cs typeface="Arial"/>
                <a:sym typeface="Arial"/>
              </a:rPr>
              <a:t>: </a:t>
            </a:r>
            <a:r>
              <a:rPr lang="en-US"/>
              <a:t>Area listing</a:t>
            </a:r>
            <a:r>
              <a:rPr lang="en-US">
                <a:latin typeface="Arial"/>
                <a:ea typeface="Arial"/>
                <a:cs typeface="Arial"/>
                <a:sym typeface="Arial"/>
              </a:rPr>
              <a:t> allowable courses that can fit in </a:t>
            </a:r>
            <a:r>
              <a:rPr lang="en-US"/>
              <a:t>a chosen term and section</a:t>
            </a:r>
            <a:r>
              <a:rPr lang="en-US">
                <a:latin typeface="Arial"/>
                <a:ea typeface="Arial"/>
                <a:cs typeface="Arial"/>
                <a:sym typeface="Arial"/>
              </a:rPr>
              <a:t>.</a:t>
            </a:r>
            <a:endParaRPr>
              <a:latin typeface="Arial"/>
              <a:ea typeface="Arial"/>
              <a:cs typeface="Arial"/>
              <a:sym typeface="Arial"/>
            </a:endParaRPr>
          </a:p>
          <a:p>
            <a:pPr indent="-317500" lvl="0" marL="457200" marR="0" rtl="0" algn="l">
              <a:lnSpc>
                <a:spcPct val="100000"/>
              </a:lnSpc>
              <a:spcBef>
                <a:spcPts val="0"/>
              </a:spcBef>
              <a:spcAft>
                <a:spcPts val="0"/>
              </a:spcAft>
              <a:buSzPts val="1400"/>
              <a:buFont typeface="Arial"/>
              <a:buChar char="●"/>
            </a:pPr>
            <a:r>
              <a:rPr lang="en-US">
                <a:latin typeface="Arial"/>
                <a:ea typeface="Arial"/>
                <a:cs typeface="Arial"/>
                <a:sym typeface="Arial"/>
              </a:rPr>
              <a:t>Pages tab: If there are more pages to be seen, click on the numbers or arrows to see more courses.</a:t>
            </a:r>
            <a:endParaRPr/>
          </a:p>
        </p:txBody>
      </p:sp>
      <p:sp>
        <p:nvSpPr>
          <p:cNvPr id="154" name="Google Shape;154;p14"/>
          <p:cNvSpPr txBox="1"/>
          <p:nvPr/>
        </p:nvSpPr>
        <p:spPr>
          <a:xfrm>
            <a:off x="4768383" y="7172525"/>
            <a:ext cx="232500" cy="165600"/>
          </a:xfrm>
          <a:prstGeom prst="rect">
            <a:avLst/>
          </a:prstGeom>
          <a:noFill/>
          <a:ln>
            <a:noFill/>
          </a:ln>
        </p:spPr>
        <p:txBody>
          <a:bodyPr anchorCtr="0" anchor="t" bIns="0" lIns="0" spcFirstLastPara="1" rIns="0" wrap="square" tIns="0">
            <a:noAutofit/>
          </a:bodyPr>
          <a:lstStyle/>
          <a:p>
            <a:pPr indent="0" lvl="0" marL="0" marR="0" rtl="0" algn="l">
              <a:lnSpc>
                <a:spcPct val="104545"/>
              </a:lnSpc>
              <a:spcBef>
                <a:spcPts val="0"/>
              </a:spcBef>
              <a:spcAft>
                <a:spcPts val="0"/>
              </a:spcAft>
              <a:buNone/>
            </a:pPr>
            <a:r>
              <a:t/>
            </a:r>
            <a:endParaRPr/>
          </a:p>
        </p:txBody>
      </p:sp>
      <p:sp>
        <p:nvSpPr>
          <p:cNvPr id="155" name="Google Shape;155;p14"/>
          <p:cNvSpPr txBox="1"/>
          <p:nvPr/>
        </p:nvSpPr>
        <p:spPr>
          <a:xfrm>
            <a:off x="4872000" y="7316150"/>
            <a:ext cx="456300" cy="2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14</a:t>
            </a:r>
            <a:endParaRPr/>
          </a:p>
        </p:txBody>
      </p:sp>
      <p:pic>
        <p:nvPicPr>
          <p:cNvPr id="156" name="Google Shape;156;p14"/>
          <p:cNvPicPr preferRelativeResize="0"/>
          <p:nvPr/>
        </p:nvPicPr>
        <p:blipFill rotWithShape="1">
          <a:blip r:embed="rId3">
            <a:alphaModFix/>
          </a:blip>
          <a:srcRect b="6160" l="4911" r="6592" t="12992"/>
          <a:stretch/>
        </p:blipFill>
        <p:spPr>
          <a:xfrm>
            <a:off x="647250" y="1175700"/>
            <a:ext cx="7426973" cy="3816526"/>
          </a:xfrm>
          <a:prstGeom prst="rect">
            <a:avLst/>
          </a:prstGeom>
          <a:noFill/>
          <a:ln>
            <a:noFill/>
          </a:ln>
        </p:spPr>
      </p:pic>
      <p:cxnSp>
        <p:nvCxnSpPr>
          <p:cNvPr id="157" name="Google Shape;157;p14"/>
          <p:cNvCxnSpPr/>
          <p:nvPr/>
        </p:nvCxnSpPr>
        <p:spPr>
          <a:xfrm rot="10800000">
            <a:off x="6799425" y="4842175"/>
            <a:ext cx="2292600" cy="738300"/>
          </a:xfrm>
          <a:prstGeom prst="straightConnector1">
            <a:avLst/>
          </a:prstGeom>
          <a:noFill/>
          <a:ln cap="flat" cmpd="sng" w="9525">
            <a:solidFill>
              <a:srgbClr val="1F497D"/>
            </a:solidFill>
            <a:prstDash val="solid"/>
            <a:round/>
            <a:headEnd len="med" w="med" type="none"/>
            <a:tailEnd len="med" w="med" type="triangle"/>
          </a:ln>
        </p:spPr>
      </p:cxnSp>
      <p:sp>
        <p:nvSpPr>
          <p:cNvPr id="158" name="Google Shape;158;p14"/>
          <p:cNvSpPr/>
          <p:nvPr/>
        </p:nvSpPr>
        <p:spPr>
          <a:xfrm>
            <a:off x="726525" y="1697550"/>
            <a:ext cx="1230600" cy="165600"/>
          </a:xfrm>
          <a:prstGeom prst="rect">
            <a:avLst/>
          </a:prstGeom>
          <a:noFill/>
          <a:ln cap="flat" cmpd="sng" w="1905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a:off x="1347150" y="1428450"/>
            <a:ext cx="389700" cy="269100"/>
          </a:xfrm>
          <a:prstGeom prst="ellipse">
            <a:avLst/>
          </a:prstGeom>
          <a:noFill/>
          <a:ln cap="flat" cmpd="sng" w="1905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3" name="Shape 163"/>
        <p:cNvGrpSpPr/>
        <p:nvPr/>
      </p:nvGrpSpPr>
      <p:grpSpPr>
        <a:xfrm>
          <a:off x="0" y="0"/>
          <a:ext cx="0" cy="0"/>
          <a:chOff x="0" y="0"/>
          <a:chExt cx="0" cy="0"/>
        </a:xfrm>
      </p:grpSpPr>
      <p:pic>
        <p:nvPicPr>
          <p:cNvPr id="164" name="Google Shape;164;p16"/>
          <p:cNvPicPr preferRelativeResize="0"/>
          <p:nvPr/>
        </p:nvPicPr>
        <p:blipFill rotWithShape="1">
          <a:blip r:embed="rId3">
            <a:alphaModFix/>
          </a:blip>
          <a:srcRect b="6341" l="4362" r="6415" t="11932"/>
          <a:stretch/>
        </p:blipFill>
        <p:spPr>
          <a:xfrm>
            <a:off x="626537" y="794000"/>
            <a:ext cx="8286826" cy="4269351"/>
          </a:xfrm>
          <a:prstGeom prst="rect">
            <a:avLst/>
          </a:prstGeom>
          <a:noFill/>
          <a:ln>
            <a:noFill/>
          </a:ln>
        </p:spPr>
      </p:pic>
      <p:sp>
        <p:nvSpPr>
          <p:cNvPr id="165" name="Google Shape;165;p16"/>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
        <p:nvSpPr>
          <p:cNvPr id="166" name="Google Shape;166;p16"/>
          <p:cNvSpPr txBox="1"/>
          <p:nvPr/>
        </p:nvSpPr>
        <p:spPr>
          <a:xfrm>
            <a:off x="142750" y="132075"/>
            <a:ext cx="3286200" cy="2691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800"/>
              <a:t>Adding a</a:t>
            </a:r>
            <a:r>
              <a:rPr b="1" lang="en-US" sz="1800">
                <a:latin typeface="Arial"/>
                <a:ea typeface="Arial"/>
                <a:cs typeface="Arial"/>
                <a:sym typeface="Arial"/>
              </a:rPr>
              <a:t> Plann</a:t>
            </a:r>
            <a:r>
              <a:rPr b="1" lang="en-US" sz="1800"/>
              <a:t>ed Course</a:t>
            </a:r>
            <a:endParaRPr sz="1800">
              <a:latin typeface="Arial"/>
              <a:ea typeface="Arial"/>
              <a:cs typeface="Arial"/>
              <a:sym typeface="Arial"/>
            </a:endParaRPr>
          </a:p>
        </p:txBody>
      </p:sp>
      <p:sp>
        <p:nvSpPr>
          <p:cNvPr id="167" name="Google Shape;167;p16"/>
          <p:cNvSpPr txBox="1"/>
          <p:nvPr/>
        </p:nvSpPr>
        <p:spPr>
          <a:xfrm>
            <a:off x="142750" y="5345002"/>
            <a:ext cx="9254400" cy="1644900"/>
          </a:xfrm>
          <a:prstGeom prst="rect">
            <a:avLst/>
          </a:prstGeom>
          <a:noFill/>
          <a:ln>
            <a:noFill/>
          </a:ln>
        </p:spPr>
        <p:txBody>
          <a:bodyPr anchorCtr="0" anchor="t" bIns="0" lIns="0" spcFirstLastPara="1" rIns="0" wrap="square" tIns="43175">
            <a:noAutofit/>
          </a:bodyPr>
          <a:lstStyle/>
          <a:p>
            <a:pPr indent="-228600" lvl="0" marL="469900" marR="0" rtl="0" algn="l">
              <a:lnSpc>
                <a:spcPct val="100000"/>
              </a:lnSpc>
              <a:spcBef>
                <a:spcPts val="0"/>
              </a:spcBef>
              <a:spcAft>
                <a:spcPts val="0"/>
              </a:spcAft>
              <a:buSzPts val="1400"/>
              <a:buFont typeface="Noto Sans Symbols"/>
              <a:buChar char="∙"/>
            </a:pPr>
            <a:r>
              <a:rPr lang="en-US"/>
              <a:t>For every academic year, the left box is Autumn, the center box is Spring, and the right box is Summer</a:t>
            </a:r>
            <a:endParaRPr/>
          </a:p>
          <a:p>
            <a:pPr indent="-228600" lvl="0" marL="469900"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Click </a:t>
            </a:r>
            <a:r>
              <a:rPr lang="en-US"/>
              <a:t>i</a:t>
            </a:r>
            <a:r>
              <a:rPr lang="en-US" sz="1400">
                <a:latin typeface="Arial"/>
                <a:ea typeface="Arial"/>
                <a:cs typeface="Arial"/>
                <a:sym typeface="Arial"/>
              </a:rPr>
              <a:t>n the </a:t>
            </a:r>
            <a:r>
              <a:rPr lang="en-US"/>
              <a:t>box where</a:t>
            </a:r>
            <a:r>
              <a:rPr lang="en-US" sz="1400">
                <a:latin typeface="Arial"/>
                <a:ea typeface="Arial"/>
                <a:cs typeface="Arial"/>
                <a:sym typeface="Arial"/>
              </a:rPr>
              <a:t> you pla</a:t>
            </a:r>
            <a:r>
              <a:rPr lang="en-US"/>
              <a:t>n to add a future course. This will highlight the box in blue and every course could potentially go there, will appear in the course list.</a:t>
            </a:r>
            <a:endParaRPr/>
          </a:p>
          <a:p>
            <a:pPr indent="0" lvl="0" marL="0" marR="0" rtl="0" algn="l">
              <a:lnSpc>
                <a:spcPct val="100000"/>
              </a:lnSpc>
              <a:spcBef>
                <a:spcPts val="25"/>
              </a:spcBef>
              <a:spcAft>
                <a:spcPts val="0"/>
              </a:spcAft>
              <a:buNone/>
            </a:pPr>
            <a:r>
              <a:t/>
            </a:r>
            <a:endParaRPr sz="2300">
              <a:latin typeface="Arial"/>
              <a:ea typeface="Arial"/>
              <a:cs typeface="Arial"/>
              <a:sym typeface="Arial"/>
            </a:endParaRPr>
          </a:p>
          <a:p>
            <a:pPr indent="0" lvl="0" marL="12700" marR="5080" rtl="0" algn="l">
              <a:lnSpc>
                <a:spcPct val="108800"/>
              </a:lnSpc>
              <a:spcBef>
                <a:spcPts val="0"/>
              </a:spcBef>
              <a:spcAft>
                <a:spcPts val="0"/>
              </a:spcAft>
              <a:buNone/>
            </a:pPr>
            <a:r>
              <a:rPr b="1" lang="en-US" sz="1400">
                <a:latin typeface="Arial"/>
                <a:ea typeface="Arial"/>
                <a:cs typeface="Arial"/>
                <a:sym typeface="Arial"/>
              </a:rPr>
              <a:t>NOTE: </a:t>
            </a:r>
            <a:r>
              <a:rPr lang="en-US" sz="1400">
                <a:latin typeface="Arial"/>
                <a:ea typeface="Arial"/>
                <a:cs typeface="Arial"/>
                <a:sym typeface="Arial"/>
              </a:rPr>
              <a:t>Planning a course will not register you for that course. You will have to register as you normally would through the MyTC Portal once registration opens for that term.</a:t>
            </a:r>
            <a:endParaRPr sz="1400">
              <a:latin typeface="Arial"/>
              <a:ea typeface="Arial"/>
              <a:cs typeface="Arial"/>
              <a:sym typeface="Arial"/>
            </a:endParaRPr>
          </a:p>
        </p:txBody>
      </p:sp>
      <p:cxnSp>
        <p:nvCxnSpPr>
          <p:cNvPr id="168" name="Google Shape;168;p16"/>
          <p:cNvCxnSpPr/>
          <p:nvPr/>
        </p:nvCxnSpPr>
        <p:spPr>
          <a:xfrm flipH="1">
            <a:off x="2677575" y="3096050"/>
            <a:ext cx="1837500" cy="472500"/>
          </a:xfrm>
          <a:prstGeom prst="straightConnector1">
            <a:avLst/>
          </a:prstGeom>
          <a:noFill/>
          <a:ln cap="flat" cmpd="sng" w="28575">
            <a:solidFill>
              <a:srgbClr val="1F497D"/>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2" name="Shape 172"/>
        <p:cNvGrpSpPr/>
        <p:nvPr/>
      </p:nvGrpSpPr>
      <p:grpSpPr>
        <a:xfrm>
          <a:off x="0" y="0"/>
          <a:ext cx="0" cy="0"/>
          <a:chOff x="0" y="0"/>
          <a:chExt cx="0" cy="0"/>
        </a:xfrm>
      </p:grpSpPr>
      <p:sp>
        <p:nvSpPr>
          <p:cNvPr id="173" name="Google Shape;173;p17"/>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
        <p:nvSpPr>
          <p:cNvPr id="174" name="Google Shape;174;p17"/>
          <p:cNvSpPr txBox="1"/>
          <p:nvPr/>
        </p:nvSpPr>
        <p:spPr>
          <a:xfrm>
            <a:off x="142750" y="132075"/>
            <a:ext cx="3926100" cy="2691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800"/>
              <a:t>Adding a </a:t>
            </a:r>
            <a:r>
              <a:rPr b="1" lang="en-US" sz="1800">
                <a:latin typeface="Arial"/>
                <a:ea typeface="Arial"/>
                <a:cs typeface="Arial"/>
                <a:sym typeface="Arial"/>
              </a:rPr>
              <a:t>Plann</a:t>
            </a:r>
            <a:r>
              <a:rPr b="1" lang="en-US" sz="1800"/>
              <a:t>ed Course</a:t>
            </a:r>
            <a:r>
              <a:rPr b="1" lang="en-US" sz="1800">
                <a:latin typeface="Arial"/>
                <a:ea typeface="Arial"/>
                <a:cs typeface="Arial"/>
                <a:sym typeface="Arial"/>
              </a:rPr>
              <a:t> (cont.)</a:t>
            </a:r>
            <a:endParaRPr sz="1800">
              <a:latin typeface="Arial"/>
              <a:ea typeface="Arial"/>
              <a:cs typeface="Arial"/>
              <a:sym typeface="Arial"/>
            </a:endParaRPr>
          </a:p>
        </p:txBody>
      </p:sp>
      <p:sp>
        <p:nvSpPr>
          <p:cNvPr id="175" name="Google Shape;175;p17"/>
          <p:cNvSpPr txBox="1"/>
          <p:nvPr/>
        </p:nvSpPr>
        <p:spPr>
          <a:xfrm>
            <a:off x="142750" y="877050"/>
            <a:ext cx="3834900" cy="3037200"/>
          </a:xfrm>
          <a:prstGeom prst="rect">
            <a:avLst/>
          </a:prstGeom>
          <a:noFill/>
          <a:ln>
            <a:noFill/>
          </a:ln>
        </p:spPr>
        <p:txBody>
          <a:bodyPr anchorCtr="0" anchor="t" bIns="91425" lIns="91425" spcFirstLastPara="1" rIns="91425" wrap="square" tIns="91425">
            <a:noAutofit/>
          </a:bodyPr>
          <a:lstStyle/>
          <a:p>
            <a:pPr indent="-317500" lvl="0" marL="457200" marR="5080" rtl="0" algn="l">
              <a:lnSpc>
                <a:spcPct val="109300"/>
              </a:lnSpc>
              <a:spcBef>
                <a:spcPts val="0"/>
              </a:spcBef>
              <a:spcAft>
                <a:spcPts val="0"/>
              </a:spcAft>
              <a:buSzPts val="1400"/>
              <a:buChar char="●"/>
            </a:pPr>
            <a:r>
              <a:rPr lang="en-US"/>
              <a:t>Use the search bar to narrow your search for the course you wish to add.</a:t>
            </a:r>
            <a:endParaRPr/>
          </a:p>
          <a:p>
            <a:pPr indent="0" lvl="0" marL="914400" marR="5080" rtl="0" algn="l">
              <a:lnSpc>
                <a:spcPct val="109300"/>
              </a:lnSpc>
              <a:spcBef>
                <a:spcPts val="0"/>
              </a:spcBef>
              <a:spcAft>
                <a:spcPts val="0"/>
              </a:spcAft>
              <a:buNone/>
            </a:pPr>
            <a:r>
              <a:t/>
            </a:r>
            <a:endParaRPr/>
          </a:p>
          <a:p>
            <a:pPr indent="-317500" lvl="0" marL="457200" marR="5080" rtl="0" algn="l">
              <a:lnSpc>
                <a:spcPct val="109300"/>
              </a:lnSpc>
              <a:spcBef>
                <a:spcPts val="0"/>
              </a:spcBef>
              <a:spcAft>
                <a:spcPts val="0"/>
              </a:spcAft>
              <a:buSzPts val="1400"/>
              <a:buChar char="●"/>
            </a:pPr>
            <a:r>
              <a:rPr lang="en-US"/>
              <a:t>When you locate it, click it.</a:t>
            </a:r>
            <a:endParaRPr/>
          </a:p>
          <a:p>
            <a:pPr indent="0" lvl="0" marL="0" marR="5080" rtl="0" algn="l">
              <a:lnSpc>
                <a:spcPct val="109300"/>
              </a:lnSpc>
              <a:spcBef>
                <a:spcPts val="0"/>
              </a:spcBef>
              <a:spcAft>
                <a:spcPts val="0"/>
              </a:spcAft>
              <a:buNone/>
            </a:pPr>
            <a:r>
              <a:t/>
            </a:r>
            <a:endParaRPr/>
          </a:p>
          <a:p>
            <a:pPr indent="0" lvl="0" marL="0" marR="5080" rtl="0" algn="l">
              <a:lnSpc>
                <a:spcPct val="109300"/>
              </a:lnSpc>
              <a:spcBef>
                <a:spcPts val="0"/>
              </a:spcBef>
              <a:spcAft>
                <a:spcPts val="0"/>
              </a:spcAft>
              <a:buNone/>
            </a:pPr>
            <a:r>
              <a:t/>
            </a:r>
            <a:endParaRPr/>
          </a:p>
          <a:p>
            <a:pPr indent="-317500" lvl="0" marL="457200" marR="5080" rtl="0" algn="l">
              <a:lnSpc>
                <a:spcPct val="109300"/>
              </a:lnSpc>
              <a:spcBef>
                <a:spcPts val="0"/>
              </a:spcBef>
              <a:spcAft>
                <a:spcPts val="0"/>
              </a:spcAft>
              <a:buSzPts val="1400"/>
              <a:buChar char="●"/>
            </a:pPr>
            <a:r>
              <a:rPr lang="en-US"/>
              <a:t>Use the add button to add the course.</a:t>
            </a:r>
            <a:endParaRPr/>
          </a:p>
          <a:p>
            <a:pPr indent="0" lvl="0" marL="0" marR="5080" rtl="0" algn="l">
              <a:lnSpc>
                <a:spcPct val="109300"/>
              </a:lnSpc>
              <a:spcBef>
                <a:spcPts val="0"/>
              </a:spcBef>
              <a:spcAft>
                <a:spcPts val="0"/>
              </a:spcAft>
              <a:buNone/>
            </a:pPr>
            <a:r>
              <a:t/>
            </a:r>
            <a:endParaRPr/>
          </a:p>
          <a:p>
            <a:pPr indent="0" lvl="0" marL="0" marR="5080" rtl="0" algn="l">
              <a:lnSpc>
                <a:spcPct val="109300"/>
              </a:lnSpc>
              <a:spcBef>
                <a:spcPts val="0"/>
              </a:spcBef>
              <a:spcAft>
                <a:spcPts val="0"/>
              </a:spcAft>
              <a:buNone/>
            </a:pPr>
            <a:r>
              <a:rPr lang="en-US"/>
              <a:t>(NOTE: If the course is variable credits, you can adjust the number of credits on the right)</a:t>
            </a:r>
            <a:endParaRPr/>
          </a:p>
        </p:txBody>
      </p:sp>
      <p:pic>
        <p:nvPicPr>
          <p:cNvPr id="176" name="Google Shape;176;p17"/>
          <p:cNvPicPr preferRelativeResize="0"/>
          <p:nvPr/>
        </p:nvPicPr>
        <p:blipFill rotWithShape="1">
          <a:blip r:embed="rId3">
            <a:alphaModFix/>
          </a:blip>
          <a:srcRect b="7815" l="66192" r="5851" t="12274"/>
          <a:stretch/>
        </p:blipFill>
        <p:spPr>
          <a:xfrm>
            <a:off x="4696999" y="580100"/>
            <a:ext cx="3517752" cy="5655976"/>
          </a:xfrm>
          <a:prstGeom prst="rect">
            <a:avLst/>
          </a:prstGeom>
          <a:noFill/>
          <a:ln>
            <a:noFill/>
          </a:ln>
        </p:spPr>
      </p:pic>
      <p:cxnSp>
        <p:nvCxnSpPr>
          <p:cNvPr id="177" name="Google Shape;177;p17"/>
          <p:cNvCxnSpPr/>
          <p:nvPr/>
        </p:nvCxnSpPr>
        <p:spPr>
          <a:xfrm>
            <a:off x="3032225" y="1730225"/>
            <a:ext cx="2212800" cy="1624800"/>
          </a:xfrm>
          <a:prstGeom prst="straightConnector1">
            <a:avLst/>
          </a:prstGeom>
          <a:noFill/>
          <a:ln cap="flat" cmpd="sng" w="9525">
            <a:solidFill>
              <a:srgbClr val="1F497D"/>
            </a:solidFill>
            <a:prstDash val="solid"/>
            <a:round/>
            <a:headEnd len="med" w="med" type="none"/>
            <a:tailEnd len="med" w="med" type="triangle"/>
          </a:ln>
        </p:spPr>
      </p:cxnSp>
      <p:cxnSp>
        <p:nvCxnSpPr>
          <p:cNvPr id="178" name="Google Shape;178;p17"/>
          <p:cNvCxnSpPr/>
          <p:nvPr/>
        </p:nvCxnSpPr>
        <p:spPr>
          <a:xfrm>
            <a:off x="3925350" y="1207800"/>
            <a:ext cx="1636200" cy="617400"/>
          </a:xfrm>
          <a:prstGeom prst="straightConnector1">
            <a:avLst/>
          </a:prstGeom>
          <a:noFill/>
          <a:ln cap="flat" cmpd="sng" w="9525">
            <a:solidFill>
              <a:srgbClr val="1F497D"/>
            </a:solidFill>
            <a:prstDash val="solid"/>
            <a:round/>
            <a:headEnd len="med" w="med" type="none"/>
            <a:tailEnd len="med" w="med" type="triangle"/>
          </a:ln>
        </p:spPr>
      </p:cxnSp>
      <p:sp>
        <p:nvSpPr>
          <p:cNvPr id="179" name="Google Shape;179;p17"/>
          <p:cNvSpPr/>
          <p:nvPr/>
        </p:nvSpPr>
        <p:spPr>
          <a:xfrm>
            <a:off x="7499725" y="3748525"/>
            <a:ext cx="409200" cy="165600"/>
          </a:xfrm>
          <a:prstGeom prst="ellipse">
            <a:avLst/>
          </a:prstGeom>
          <a:no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0" name="Google Shape;180;p17"/>
          <p:cNvCxnSpPr/>
          <p:nvPr/>
        </p:nvCxnSpPr>
        <p:spPr>
          <a:xfrm>
            <a:off x="3535875" y="2590800"/>
            <a:ext cx="1653300" cy="1211400"/>
          </a:xfrm>
          <a:prstGeom prst="straightConnector1">
            <a:avLst/>
          </a:prstGeom>
          <a:noFill/>
          <a:ln cap="flat" cmpd="sng" w="9525">
            <a:solidFill>
              <a:srgbClr val="1F497D"/>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4" name="Shape 184"/>
        <p:cNvGrpSpPr/>
        <p:nvPr/>
      </p:nvGrpSpPr>
      <p:grpSpPr>
        <a:xfrm>
          <a:off x="0" y="0"/>
          <a:ext cx="0" cy="0"/>
          <a:chOff x="0" y="0"/>
          <a:chExt cx="0" cy="0"/>
        </a:xfrm>
      </p:grpSpPr>
      <p:pic>
        <p:nvPicPr>
          <p:cNvPr id="185" name="Google Shape;185;p18"/>
          <p:cNvPicPr preferRelativeResize="0"/>
          <p:nvPr/>
        </p:nvPicPr>
        <p:blipFill rotWithShape="1">
          <a:blip r:embed="rId3">
            <a:alphaModFix/>
          </a:blip>
          <a:srcRect b="7502" l="4644" r="6046" t="12085"/>
          <a:stretch/>
        </p:blipFill>
        <p:spPr>
          <a:xfrm>
            <a:off x="708225" y="1051225"/>
            <a:ext cx="8104248" cy="4104275"/>
          </a:xfrm>
          <a:prstGeom prst="rect">
            <a:avLst/>
          </a:prstGeom>
          <a:noFill/>
          <a:ln>
            <a:noFill/>
          </a:ln>
        </p:spPr>
      </p:pic>
      <p:sp>
        <p:nvSpPr>
          <p:cNvPr id="186" name="Google Shape;186;p18"/>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
        <p:nvSpPr>
          <p:cNvPr id="187" name="Google Shape;187;p18"/>
          <p:cNvSpPr txBox="1"/>
          <p:nvPr/>
        </p:nvSpPr>
        <p:spPr>
          <a:xfrm>
            <a:off x="269875" y="373150"/>
            <a:ext cx="4408200" cy="4992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944"/>
              </a:spcBef>
              <a:spcAft>
                <a:spcPts val="0"/>
              </a:spcAft>
              <a:buNone/>
            </a:pPr>
            <a:r>
              <a:rPr b="1" lang="en-US" sz="1800"/>
              <a:t>Adding a </a:t>
            </a:r>
            <a:r>
              <a:rPr b="1" lang="en-US" sz="1800">
                <a:latin typeface="Arial"/>
                <a:ea typeface="Arial"/>
                <a:cs typeface="Arial"/>
                <a:sym typeface="Arial"/>
              </a:rPr>
              <a:t>Plan</a:t>
            </a:r>
            <a:r>
              <a:rPr b="1" lang="en-US" sz="1800"/>
              <a:t>ned Course</a:t>
            </a:r>
            <a:r>
              <a:rPr b="1" lang="en-US" sz="1800">
                <a:latin typeface="Arial"/>
                <a:ea typeface="Arial"/>
                <a:cs typeface="Arial"/>
                <a:sym typeface="Arial"/>
              </a:rPr>
              <a:t> (cont.)</a:t>
            </a:r>
            <a:endParaRPr sz="1800">
              <a:latin typeface="Arial"/>
              <a:ea typeface="Arial"/>
              <a:cs typeface="Arial"/>
              <a:sym typeface="Arial"/>
            </a:endParaRPr>
          </a:p>
        </p:txBody>
      </p:sp>
      <p:sp>
        <p:nvSpPr>
          <p:cNvPr id="188" name="Google Shape;188;p18"/>
          <p:cNvSpPr txBox="1"/>
          <p:nvPr/>
        </p:nvSpPr>
        <p:spPr>
          <a:xfrm>
            <a:off x="4956670" y="6989775"/>
            <a:ext cx="232500" cy="165600"/>
          </a:xfrm>
          <a:prstGeom prst="rect">
            <a:avLst/>
          </a:prstGeom>
          <a:noFill/>
          <a:ln>
            <a:noFill/>
          </a:ln>
        </p:spPr>
        <p:txBody>
          <a:bodyPr anchorCtr="0" anchor="t" bIns="0" lIns="0" spcFirstLastPara="1" rIns="0" wrap="square" tIns="0">
            <a:noAutofit/>
          </a:bodyPr>
          <a:lstStyle/>
          <a:p>
            <a:pPr indent="0" lvl="0" marL="0" marR="0" rtl="0" algn="l">
              <a:lnSpc>
                <a:spcPct val="104545"/>
              </a:lnSpc>
              <a:spcBef>
                <a:spcPts val="0"/>
              </a:spcBef>
              <a:spcAft>
                <a:spcPts val="0"/>
              </a:spcAft>
              <a:buNone/>
            </a:pPr>
            <a:r>
              <a:t/>
            </a:r>
            <a:endParaRPr sz="1100"/>
          </a:p>
        </p:txBody>
      </p:sp>
      <p:sp>
        <p:nvSpPr>
          <p:cNvPr id="189" name="Google Shape;189;p18"/>
          <p:cNvSpPr txBox="1"/>
          <p:nvPr/>
        </p:nvSpPr>
        <p:spPr>
          <a:xfrm>
            <a:off x="570350" y="5558125"/>
            <a:ext cx="8566500" cy="1107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You will now see the course in the selected box and in the course list, there will be a tiny blue check by that course.</a:t>
            </a:r>
            <a:endParaRPr/>
          </a:p>
          <a:p>
            <a:pPr indent="-317500" lvl="0" marL="457200" rtl="0" algn="l">
              <a:spcBef>
                <a:spcPts val="0"/>
              </a:spcBef>
              <a:spcAft>
                <a:spcPts val="0"/>
              </a:spcAft>
              <a:buSzPts val="1400"/>
              <a:buChar char="●"/>
            </a:pPr>
            <a:r>
              <a:rPr lang="en-US"/>
              <a:t>If you wish to add another course to this term, you may continue the process. If you wish to change a term, please click the appropriate box.</a:t>
            </a:r>
            <a:endParaRPr/>
          </a:p>
          <a:p>
            <a:pPr indent="-317500" lvl="0" marL="457200" rtl="0" algn="l">
              <a:spcBef>
                <a:spcPts val="0"/>
              </a:spcBef>
              <a:spcAft>
                <a:spcPts val="0"/>
              </a:spcAft>
              <a:buSzPts val="1400"/>
              <a:buChar char="●"/>
            </a:pPr>
            <a:r>
              <a:rPr lang="en-US"/>
              <a:t>If you are done, click the X in the upper right corner to exit the planning tool.</a:t>
            </a:r>
            <a:endParaRPr/>
          </a:p>
          <a:p>
            <a:pPr indent="-317500" lvl="0" marL="457200" rtl="0" algn="l">
              <a:spcBef>
                <a:spcPts val="0"/>
              </a:spcBef>
              <a:spcAft>
                <a:spcPts val="0"/>
              </a:spcAft>
              <a:buSzPts val="1400"/>
              <a:buChar char="●"/>
            </a:pPr>
            <a:r>
              <a:rPr lang="en-US"/>
              <a:t>If the academic year you wish to add is not available, please go to the next page.</a:t>
            </a:r>
            <a:endParaRPr/>
          </a:p>
        </p:txBody>
      </p:sp>
      <p:sp>
        <p:nvSpPr>
          <p:cNvPr id="190" name="Google Shape;190;p18"/>
          <p:cNvSpPr/>
          <p:nvPr/>
        </p:nvSpPr>
        <p:spPr>
          <a:xfrm>
            <a:off x="8462000" y="1051225"/>
            <a:ext cx="447300" cy="402600"/>
          </a:xfrm>
          <a:prstGeom prst="ellipse">
            <a:avLst/>
          </a:prstGeom>
          <a:noFill/>
          <a:ln cap="flat" cmpd="sng" w="1905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a847f620ad_0_32"/>
          <p:cNvSpPr txBox="1"/>
          <p:nvPr/>
        </p:nvSpPr>
        <p:spPr>
          <a:xfrm>
            <a:off x="142753" y="132075"/>
            <a:ext cx="3786300" cy="2691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800"/>
              <a:t>Adding Max Year</a:t>
            </a:r>
            <a:endParaRPr sz="1800">
              <a:latin typeface="Arial"/>
              <a:ea typeface="Arial"/>
              <a:cs typeface="Arial"/>
              <a:sym typeface="Arial"/>
            </a:endParaRPr>
          </a:p>
        </p:txBody>
      </p:sp>
      <p:pic>
        <p:nvPicPr>
          <p:cNvPr id="196" name="Google Shape;196;ga847f620ad_0_32"/>
          <p:cNvPicPr preferRelativeResize="0"/>
          <p:nvPr/>
        </p:nvPicPr>
        <p:blipFill rotWithShape="1">
          <a:blip r:embed="rId3">
            <a:alphaModFix/>
          </a:blip>
          <a:srcRect b="66674" l="33934" r="34717" t="12126"/>
          <a:stretch/>
        </p:blipFill>
        <p:spPr>
          <a:xfrm>
            <a:off x="3462350" y="760450"/>
            <a:ext cx="3057523" cy="1163076"/>
          </a:xfrm>
          <a:prstGeom prst="rect">
            <a:avLst/>
          </a:prstGeom>
          <a:noFill/>
          <a:ln>
            <a:noFill/>
          </a:ln>
        </p:spPr>
      </p:pic>
      <p:sp>
        <p:nvSpPr>
          <p:cNvPr id="197" name="Google Shape;197;ga847f620ad_0_32"/>
          <p:cNvSpPr txBox="1"/>
          <p:nvPr/>
        </p:nvSpPr>
        <p:spPr>
          <a:xfrm>
            <a:off x="525625" y="2326125"/>
            <a:ext cx="8801100" cy="751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Type the year (ending in the Summer term) you wish to add. E.g., AY 2022-23, type 2023.</a:t>
            </a:r>
            <a:endParaRPr/>
          </a:p>
          <a:p>
            <a:pPr indent="-317500" lvl="0" marL="457200" rtl="0" algn="l">
              <a:spcBef>
                <a:spcPts val="0"/>
              </a:spcBef>
              <a:spcAft>
                <a:spcPts val="0"/>
              </a:spcAft>
              <a:buSzPts val="1400"/>
              <a:buChar char="●"/>
            </a:pPr>
            <a:r>
              <a:rPr lang="en-US"/>
              <a:t>The grid will add that AY and you can add additional courses using the planning tool.</a:t>
            </a:r>
            <a:endParaRPr/>
          </a:p>
        </p:txBody>
      </p:sp>
      <p:sp>
        <p:nvSpPr>
          <p:cNvPr id="198" name="Google Shape;198;ga847f620ad_0_32"/>
          <p:cNvSpPr txBox="1"/>
          <p:nvPr/>
        </p:nvSpPr>
        <p:spPr>
          <a:xfrm>
            <a:off x="142747" y="3159525"/>
            <a:ext cx="2939400" cy="269100"/>
          </a:xfrm>
          <a:prstGeom prst="rect">
            <a:avLst/>
          </a:prstGeom>
          <a:noFill/>
          <a:ln>
            <a:noFill/>
          </a:ln>
        </p:spPr>
        <p:txBody>
          <a:bodyPr anchorCtr="0" anchor="t" bIns="0" lIns="0" spcFirstLastPara="1" rIns="0" wrap="square" tIns="12050">
            <a:noAutofit/>
          </a:bodyPr>
          <a:lstStyle/>
          <a:p>
            <a:pPr indent="0" lvl="0" marL="0" marR="0" rtl="0" algn="l">
              <a:lnSpc>
                <a:spcPct val="100000"/>
              </a:lnSpc>
              <a:spcBef>
                <a:spcPts val="0"/>
              </a:spcBef>
              <a:spcAft>
                <a:spcPts val="0"/>
              </a:spcAft>
              <a:buNone/>
            </a:pPr>
            <a:r>
              <a:rPr b="1" lang="en-US" sz="1800"/>
              <a:t>List View Option </a:t>
            </a:r>
            <a:endParaRPr sz="1800">
              <a:latin typeface="Arial"/>
              <a:ea typeface="Arial"/>
              <a:cs typeface="Arial"/>
              <a:sym typeface="Arial"/>
            </a:endParaRPr>
          </a:p>
        </p:txBody>
      </p:sp>
      <p:pic>
        <p:nvPicPr>
          <p:cNvPr id="199" name="Google Shape;199;ga847f620ad_0_32"/>
          <p:cNvPicPr preferRelativeResize="0"/>
          <p:nvPr/>
        </p:nvPicPr>
        <p:blipFill rotWithShape="1">
          <a:blip r:embed="rId4">
            <a:alphaModFix/>
          </a:blip>
          <a:srcRect b="11563" l="5032" r="6063" t="22918"/>
          <a:stretch/>
        </p:blipFill>
        <p:spPr>
          <a:xfrm>
            <a:off x="1863925" y="3510525"/>
            <a:ext cx="5701373" cy="2363399"/>
          </a:xfrm>
          <a:prstGeom prst="rect">
            <a:avLst/>
          </a:prstGeom>
          <a:noFill/>
          <a:ln>
            <a:noFill/>
          </a:ln>
        </p:spPr>
      </p:pic>
      <p:sp>
        <p:nvSpPr>
          <p:cNvPr id="200" name="Google Shape;200;ga847f620ad_0_32"/>
          <p:cNvSpPr txBox="1"/>
          <p:nvPr/>
        </p:nvSpPr>
        <p:spPr>
          <a:xfrm>
            <a:off x="628650" y="5873925"/>
            <a:ext cx="8801100" cy="751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You can select a term by clicking the appropriate calendar. (E.g., Autumn 2021 is highlighted here)</a:t>
            </a:r>
            <a:endParaRPr/>
          </a:p>
          <a:p>
            <a:pPr indent="-317500" lvl="0" marL="457200" rtl="0" algn="l">
              <a:spcBef>
                <a:spcPts val="0"/>
              </a:spcBef>
              <a:spcAft>
                <a:spcPts val="0"/>
              </a:spcAft>
              <a:buSzPts val="1400"/>
              <a:buChar char="●"/>
            </a:pPr>
            <a:r>
              <a:rPr lang="en-US"/>
              <a:t>Then follow the same directions for selecting a course when in Grid View.</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a847f620ad_0_41"/>
          <p:cNvSpPr txBox="1"/>
          <p:nvPr/>
        </p:nvSpPr>
        <p:spPr>
          <a:xfrm>
            <a:off x="0" y="0"/>
            <a:ext cx="3983700" cy="4563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rPr b="1" lang="en-US" sz="1800">
                <a:solidFill>
                  <a:srgbClr val="000000"/>
                </a:solidFill>
              </a:rPr>
              <a:t>Removing a Planned Course</a:t>
            </a:r>
            <a:endParaRPr b="1" sz="1800">
              <a:solidFill>
                <a:srgbClr val="000000"/>
              </a:solidFill>
            </a:endParaRPr>
          </a:p>
        </p:txBody>
      </p:sp>
      <p:pic>
        <p:nvPicPr>
          <p:cNvPr id="206" name="Google Shape;206;ga847f620ad_0_41"/>
          <p:cNvPicPr preferRelativeResize="0"/>
          <p:nvPr/>
        </p:nvPicPr>
        <p:blipFill rotWithShape="1">
          <a:blip r:embed="rId3">
            <a:alphaModFix/>
          </a:blip>
          <a:srcRect b="48698" l="10304" r="34115" t="12442"/>
          <a:stretch/>
        </p:blipFill>
        <p:spPr>
          <a:xfrm>
            <a:off x="2241575" y="1157350"/>
            <a:ext cx="5421202" cy="2131925"/>
          </a:xfrm>
          <a:prstGeom prst="rect">
            <a:avLst/>
          </a:prstGeom>
          <a:noFill/>
          <a:ln>
            <a:noFill/>
          </a:ln>
        </p:spPr>
      </p:pic>
      <p:sp>
        <p:nvSpPr>
          <p:cNvPr id="207" name="Google Shape;207;ga847f620ad_0_41"/>
          <p:cNvSpPr txBox="1"/>
          <p:nvPr/>
        </p:nvSpPr>
        <p:spPr>
          <a:xfrm>
            <a:off x="645775" y="3532925"/>
            <a:ext cx="8503200" cy="818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If you want to delete a planned course while in the planning tool, just click the course you want to delete.</a:t>
            </a:r>
            <a:endParaRPr/>
          </a:p>
          <a:p>
            <a:pPr indent="-317500" lvl="0" marL="457200" rtl="0" algn="l">
              <a:spcBef>
                <a:spcPts val="0"/>
              </a:spcBef>
              <a:spcAft>
                <a:spcPts val="0"/>
              </a:spcAft>
              <a:buSzPts val="1400"/>
              <a:buChar char="●"/>
            </a:pPr>
            <a:r>
              <a:rPr lang="en-US"/>
              <a:t>A box will open up asking for confirmation. Click Remove to remove it.</a:t>
            </a:r>
            <a:endParaRPr/>
          </a:p>
        </p:txBody>
      </p:sp>
      <p:cxnSp>
        <p:nvCxnSpPr>
          <p:cNvPr id="208" name="Google Shape;208;ga847f620ad_0_41"/>
          <p:cNvCxnSpPr/>
          <p:nvPr/>
        </p:nvCxnSpPr>
        <p:spPr>
          <a:xfrm flipH="1" rot="10800000">
            <a:off x="816225" y="2704550"/>
            <a:ext cx="1583700" cy="523800"/>
          </a:xfrm>
          <a:prstGeom prst="straightConnector1">
            <a:avLst/>
          </a:prstGeom>
          <a:noFill/>
          <a:ln cap="flat" cmpd="sng" w="28575">
            <a:solidFill>
              <a:srgbClr val="1F497D"/>
            </a:solidFill>
            <a:prstDash val="solid"/>
            <a:round/>
            <a:headEnd len="med" w="med" type="none"/>
            <a:tailEnd len="med" w="med" type="triangle"/>
          </a:ln>
        </p:spPr>
      </p:cxnSp>
      <p:pic>
        <p:nvPicPr>
          <p:cNvPr id="209" name="Google Shape;209;ga847f620ad_0_41"/>
          <p:cNvPicPr preferRelativeResize="0"/>
          <p:nvPr/>
        </p:nvPicPr>
        <p:blipFill rotWithShape="1">
          <a:blip r:embed="rId4">
            <a:alphaModFix/>
          </a:blip>
          <a:srcRect b="40594" l="21602" r="34719" t="36912"/>
          <a:stretch/>
        </p:blipFill>
        <p:spPr>
          <a:xfrm>
            <a:off x="3141075" y="4351625"/>
            <a:ext cx="3406651" cy="986799"/>
          </a:xfrm>
          <a:prstGeom prst="rect">
            <a:avLst/>
          </a:prstGeom>
          <a:noFill/>
          <a:ln>
            <a:noFill/>
          </a:ln>
        </p:spPr>
      </p:pic>
      <p:sp>
        <p:nvSpPr>
          <p:cNvPr id="210" name="Google Shape;210;ga847f620ad_0_41"/>
          <p:cNvSpPr txBox="1"/>
          <p:nvPr/>
        </p:nvSpPr>
        <p:spPr>
          <a:xfrm>
            <a:off x="700575" y="5646700"/>
            <a:ext cx="8503200" cy="712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If you decide to wait until you are back in the audit, you will be able to remove the planned course by clicking the red X to the right of the course. Then click Yes in the warning box to remove 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 name="Shape 49"/>
        <p:cNvGrpSpPr/>
        <p:nvPr/>
      </p:nvGrpSpPr>
      <p:grpSpPr>
        <a:xfrm>
          <a:off x="0" y="0"/>
          <a:ext cx="0" cy="0"/>
          <a:chOff x="0" y="0"/>
          <a:chExt cx="0" cy="0"/>
        </a:xfrm>
      </p:grpSpPr>
      <p:sp>
        <p:nvSpPr>
          <p:cNvPr id="50" name="Google Shape;50;p2"/>
          <p:cNvSpPr txBox="1"/>
          <p:nvPr/>
        </p:nvSpPr>
        <p:spPr>
          <a:xfrm>
            <a:off x="142750" y="3865000"/>
            <a:ext cx="7920300" cy="22395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Access Degree Audit</a:t>
            </a:r>
            <a:endParaRPr sz="1600">
              <a:latin typeface="Arial"/>
              <a:ea typeface="Arial"/>
              <a:cs typeface="Arial"/>
              <a:sym typeface="Arial"/>
            </a:endParaRPr>
          </a:p>
          <a:p>
            <a:pPr indent="0" lvl="0" marL="0" marR="0" rtl="0" algn="l">
              <a:lnSpc>
                <a:spcPct val="100000"/>
              </a:lnSpc>
              <a:spcBef>
                <a:spcPts val="0"/>
              </a:spcBef>
              <a:spcAft>
                <a:spcPts val="0"/>
              </a:spcAft>
              <a:buNone/>
            </a:pPr>
            <a:r>
              <a:t/>
            </a:r>
            <a:endParaRPr sz="1600">
              <a:latin typeface="Arial"/>
              <a:ea typeface="Arial"/>
              <a:cs typeface="Arial"/>
              <a:sym typeface="Arial"/>
            </a:endParaRPr>
          </a:p>
          <a:p>
            <a:pPr indent="-228600" lvl="0" marL="469900" marR="0" rtl="0" algn="l">
              <a:lnSpc>
                <a:spcPct val="100000"/>
              </a:lnSpc>
              <a:spcBef>
                <a:spcPts val="1420"/>
              </a:spcBef>
              <a:spcAft>
                <a:spcPts val="0"/>
              </a:spcAft>
              <a:buSzPts val="1400"/>
              <a:buFont typeface="Arial"/>
              <a:buAutoNum type="arabicPeriod"/>
            </a:pPr>
            <a:r>
              <a:rPr lang="en-US" sz="1400">
                <a:latin typeface="Arial"/>
                <a:ea typeface="Arial"/>
                <a:cs typeface="Arial"/>
                <a:sym typeface="Arial"/>
              </a:rPr>
              <a:t>Sign into MyTC</a:t>
            </a:r>
            <a:endParaRPr sz="1400">
              <a:latin typeface="Arial"/>
              <a:ea typeface="Arial"/>
              <a:cs typeface="Arial"/>
              <a:sym typeface="Arial"/>
            </a:endParaRPr>
          </a:p>
          <a:p>
            <a:pPr indent="0" lvl="0" marL="0" marR="0" rtl="0" algn="l">
              <a:lnSpc>
                <a:spcPct val="100000"/>
              </a:lnSpc>
              <a:spcBef>
                <a:spcPts val="0"/>
              </a:spcBef>
              <a:spcAft>
                <a:spcPts val="0"/>
              </a:spcAft>
              <a:buSzPts val="1400"/>
              <a:buFont typeface="Arial"/>
              <a:buNone/>
            </a:pPr>
            <a:r>
              <a:t/>
            </a:r>
            <a:endParaRPr sz="1400">
              <a:latin typeface="Arial"/>
              <a:ea typeface="Arial"/>
              <a:cs typeface="Arial"/>
              <a:sym typeface="Arial"/>
            </a:endParaRPr>
          </a:p>
          <a:p>
            <a:pPr indent="0" lvl="0" marL="0" marR="0" rtl="0" algn="l">
              <a:lnSpc>
                <a:spcPct val="100000"/>
              </a:lnSpc>
              <a:spcBef>
                <a:spcPts val="35"/>
              </a:spcBef>
              <a:spcAft>
                <a:spcPts val="0"/>
              </a:spcAft>
              <a:buSzPts val="1700"/>
              <a:buFont typeface="Arial"/>
              <a:buNone/>
            </a:pPr>
            <a:r>
              <a:t/>
            </a:r>
            <a:endParaRPr sz="1700">
              <a:latin typeface="Arial"/>
              <a:ea typeface="Arial"/>
              <a:cs typeface="Arial"/>
              <a:sym typeface="Arial"/>
            </a:endParaRPr>
          </a:p>
          <a:p>
            <a:pPr indent="-228600" lvl="0" marL="469900" marR="0" rtl="0" algn="l">
              <a:lnSpc>
                <a:spcPct val="100000"/>
              </a:lnSpc>
              <a:spcBef>
                <a:spcPts val="0"/>
              </a:spcBef>
              <a:spcAft>
                <a:spcPts val="0"/>
              </a:spcAft>
              <a:buSzPts val="1400"/>
              <a:buFont typeface="Arial"/>
              <a:buAutoNum type="arabicPeriod"/>
            </a:pPr>
            <a:r>
              <a:rPr lang="en-US" sz="1400">
                <a:latin typeface="Arial"/>
                <a:ea typeface="Arial"/>
                <a:cs typeface="Arial"/>
                <a:sym typeface="Arial"/>
              </a:rPr>
              <a:t>Locate the Degree Audit link </a:t>
            </a:r>
            <a:r>
              <a:rPr lang="en-US"/>
              <a:t>o</a:t>
            </a:r>
            <a:r>
              <a:rPr lang="en-US" sz="1400">
                <a:latin typeface="Arial"/>
                <a:ea typeface="Arial"/>
                <a:cs typeface="Arial"/>
                <a:sym typeface="Arial"/>
              </a:rPr>
              <a:t>n the </a:t>
            </a:r>
            <a:r>
              <a:rPr lang="en-US"/>
              <a:t>right hand side</a:t>
            </a:r>
            <a:r>
              <a:rPr lang="en-US" sz="1400">
                <a:latin typeface="Arial"/>
                <a:ea typeface="Arial"/>
                <a:cs typeface="Arial"/>
                <a:sym typeface="Arial"/>
              </a:rPr>
              <a:t> of the </a:t>
            </a:r>
            <a:r>
              <a:rPr lang="en-US"/>
              <a:t>Student Resources page</a:t>
            </a:r>
            <a:endParaRPr sz="1400">
              <a:latin typeface="Arial"/>
              <a:ea typeface="Arial"/>
              <a:cs typeface="Arial"/>
              <a:sym typeface="Arial"/>
            </a:endParaRPr>
          </a:p>
          <a:p>
            <a:pPr indent="0" lvl="0" marL="0" marR="0" rtl="0" algn="l">
              <a:lnSpc>
                <a:spcPct val="100000"/>
              </a:lnSpc>
              <a:spcBef>
                <a:spcPts val="0"/>
              </a:spcBef>
              <a:spcAft>
                <a:spcPts val="0"/>
              </a:spcAft>
              <a:buSzPts val="1400"/>
              <a:buFont typeface="Arial"/>
              <a:buNone/>
            </a:pPr>
            <a:r>
              <a:t/>
            </a:r>
            <a:endParaRPr sz="1400">
              <a:latin typeface="Arial"/>
              <a:ea typeface="Arial"/>
              <a:cs typeface="Arial"/>
              <a:sym typeface="Arial"/>
            </a:endParaRPr>
          </a:p>
          <a:p>
            <a:pPr indent="0" lvl="0" marL="0" marR="0" rtl="0" algn="l">
              <a:lnSpc>
                <a:spcPct val="100000"/>
              </a:lnSpc>
              <a:spcBef>
                <a:spcPts val="50"/>
              </a:spcBef>
              <a:spcAft>
                <a:spcPts val="0"/>
              </a:spcAft>
              <a:buSzPts val="1700"/>
              <a:buFont typeface="Arial"/>
              <a:buNone/>
            </a:pPr>
            <a:r>
              <a:t/>
            </a:r>
            <a:endParaRPr sz="1700">
              <a:latin typeface="Arial"/>
              <a:ea typeface="Arial"/>
              <a:cs typeface="Arial"/>
              <a:sym typeface="Arial"/>
            </a:endParaRPr>
          </a:p>
          <a:p>
            <a:pPr indent="-228600" lvl="0" marL="469900" marR="0" rtl="0" algn="l">
              <a:lnSpc>
                <a:spcPct val="100000"/>
              </a:lnSpc>
              <a:spcBef>
                <a:spcPts val="0"/>
              </a:spcBef>
              <a:spcAft>
                <a:spcPts val="0"/>
              </a:spcAft>
              <a:buSzPts val="1400"/>
              <a:buFont typeface="Arial"/>
              <a:buAutoNum type="arabicPeriod"/>
            </a:pPr>
            <a:r>
              <a:rPr lang="en-US" sz="1400">
                <a:latin typeface="Arial"/>
                <a:ea typeface="Arial"/>
                <a:cs typeface="Arial"/>
                <a:sym typeface="Arial"/>
              </a:rPr>
              <a:t>Click on the link. NOTE: The link will automatically direct you to the Degree Audit system</a:t>
            </a:r>
            <a:endParaRPr sz="1400">
              <a:latin typeface="Arial"/>
              <a:ea typeface="Arial"/>
              <a:cs typeface="Arial"/>
              <a:sym typeface="Arial"/>
            </a:endParaRPr>
          </a:p>
        </p:txBody>
      </p:sp>
      <p:sp>
        <p:nvSpPr>
          <p:cNvPr id="51" name="Google Shape;51;p2"/>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
        <p:nvSpPr>
          <p:cNvPr id="52" name="Google Shape;52;p2"/>
          <p:cNvSpPr/>
          <p:nvPr/>
        </p:nvSpPr>
        <p:spPr>
          <a:xfrm>
            <a:off x="14054" y="0"/>
            <a:ext cx="9177300" cy="12537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3" name="Google Shape;53;p2"/>
          <p:cNvSpPr/>
          <p:nvPr/>
        </p:nvSpPr>
        <p:spPr>
          <a:xfrm>
            <a:off x="2606155" y="1436906"/>
            <a:ext cx="4851300" cy="1295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a847f620ad_0_50"/>
          <p:cNvSpPr txBox="1"/>
          <p:nvPr/>
        </p:nvSpPr>
        <p:spPr>
          <a:xfrm>
            <a:off x="0" y="0"/>
            <a:ext cx="3983700" cy="4563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rPr b="1" lang="en-US" sz="1800">
                <a:solidFill>
                  <a:srgbClr val="000000"/>
                </a:solidFill>
              </a:rPr>
              <a:t>Planned Courses on the Audit</a:t>
            </a:r>
            <a:endParaRPr b="1" sz="1800">
              <a:solidFill>
                <a:srgbClr val="000000"/>
              </a:solidFill>
            </a:endParaRPr>
          </a:p>
        </p:txBody>
      </p:sp>
      <p:sp>
        <p:nvSpPr>
          <p:cNvPr id="216" name="Google Shape;216;ga847f620ad_0_50"/>
          <p:cNvSpPr txBox="1"/>
          <p:nvPr/>
        </p:nvSpPr>
        <p:spPr>
          <a:xfrm>
            <a:off x="353275" y="998950"/>
            <a:ext cx="9246600" cy="48363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US" sz="1600"/>
              <a:t>Planned courses will stay on the degree audit until the start of the term of that planned course.</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US" sz="1600"/>
              <a:t>Once that term begins, the planned course will automatically fall into the Unsatisfactory or Uncompleted Courses section at the very bottom of the audit.</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US" sz="1600"/>
              <a:t>If you registered for that course, you may now move it to the section using the Move Course function. This is not an automatic feature where the actual course will replace the planned course.</a:t>
            </a:r>
            <a:endParaRPr sz="1600"/>
          </a:p>
          <a:p>
            <a:pPr indent="0" lvl="0" marL="0" rtl="0" algn="l">
              <a:spcBef>
                <a:spcPts val="0"/>
              </a:spcBef>
              <a:spcAft>
                <a:spcPts val="0"/>
              </a:spcAft>
              <a:buNone/>
            </a:pPr>
            <a:r>
              <a:t/>
            </a:r>
            <a:endParaRPr b="1"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0" name="Shape 220"/>
        <p:cNvGrpSpPr/>
        <p:nvPr/>
      </p:nvGrpSpPr>
      <p:grpSpPr>
        <a:xfrm>
          <a:off x="0" y="0"/>
          <a:ext cx="0" cy="0"/>
          <a:chOff x="0" y="0"/>
          <a:chExt cx="0" cy="0"/>
        </a:xfrm>
      </p:grpSpPr>
      <p:sp>
        <p:nvSpPr>
          <p:cNvPr id="221" name="Google Shape;221;p19"/>
          <p:cNvSpPr txBox="1"/>
          <p:nvPr/>
        </p:nvSpPr>
        <p:spPr>
          <a:xfrm>
            <a:off x="142747" y="133603"/>
            <a:ext cx="1861820" cy="26924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Access Course History</a:t>
            </a:r>
            <a:endParaRPr sz="1600">
              <a:latin typeface="Arial"/>
              <a:ea typeface="Arial"/>
              <a:cs typeface="Arial"/>
              <a:sym typeface="Arial"/>
            </a:endParaRPr>
          </a:p>
        </p:txBody>
      </p:sp>
      <p:sp>
        <p:nvSpPr>
          <p:cNvPr id="222" name="Google Shape;222;p19"/>
          <p:cNvSpPr/>
          <p:nvPr/>
        </p:nvSpPr>
        <p:spPr>
          <a:xfrm>
            <a:off x="155575" y="423544"/>
            <a:ext cx="9736455" cy="193230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3" name="Google Shape;223;p19"/>
          <p:cNvSpPr txBox="1"/>
          <p:nvPr/>
        </p:nvSpPr>
        <p:spPr>
          <a:xfrm>
            <a:off x="371347" y="2465958"/>
            <a:ext cx="9434830" cy="916305"/>
          </a:xfrm>
          <a:prstGeom prst="rect">
            <a:avLst/>
          </a:prstGeom>
          <a:noFill/>
          <a:ln>
            <a:noFill/>
          </a:ln>
        </p:spPr>
        <p:txBody>
          <a:bodyPr anchorCtr="0" anchor="t" bIns="0" lIns="0" spcFirstLastPara="1" rIns="0" wrap="square" tIns="10150">
            <a:spAutoFit/>
          </a:bodyPr>
          <a:lstStyle/>
          <a:p>
            <a:pPr indent="-228600" lvl="0" marL="241300" marR="2261870" rtl="0" algn="l">
              <a:lnSpc>
                <a:spcPct val="101400"/>
              </a:lnSpc>
              <a:spcBef>
                <a:spcPts val="0"/>
              </a:spcBef>
              <a:spcAft>
                <a:spcPts val="0"/>
              </a:spcAft>
              <a:buSzPts val="1400"/>
              <a:buFont typeface="Noto Sans Symbols"/>
              <a:buChar char="∙"/>
            </a:pPr>
            <a:r>
              <a:rPr lang="en-US" sz="1400">
                <a:latin typeface="Arial"/>
                <a:ea typeface="Arial"/>
                <a:cs typeface="Arial"/>
                <a:sym typeface="Arial"/>
              </a:rPr>
              <a:t>To quickly view all courses and past grades, select the “Course History” link located in the Home  box.</a:t>
            </a:r>
            <a:endParaRPr sz="1400">
              <a:latin typeface="Arial"/>
              <a:ea typeface="Arial"/>
              <a:cs typeface="Arial"/>
              <a:sym typeface="Arial"/>
            </a:endParaRPr>
          </a:p>
          <a:p>
            <a:pPr indent="-228600" lvl="0" marL="241300" marR="5080" rtl="0" algn="l">
              <a:lnSpc>
                <a:spcPct val="130000"/>
              </a:lnSpc>
              <a:spcBef>
                <a:spcPts val="65"/>
              </a:spcBef>
              <a:spcAft>
                <a:spcPts val="0"/>
              </a:spcAft>
              <a:buSzPts val="1400"/>
              <a:buFont typeface="Noto Sans Symbols"/>
              <a:buChar char="∙"/>
            </a:pPr>
            <a:r>
              <a:rPr lang="en-US" sz="1400">
                <a:latin typeface="Arial"/>
                <a:ea typeface="Arial"/>
                <a:cs typeface="Arial"/>
                <a:sym typeface="Arial"/>
              </a:rPr>
              <a:t>Once selected, a list of courses and information will appear. The list will contain course title, grade (completion status), and the  term in which the course was taken.</a:t>
            </a:r>
            <a:endParaRPr sz="1400">
              <a:latin typeface="Arial"/>
              <a:ea typeface="Arial"/>
              <a:cs typeface="Arial"/>
              <a:sym typeface="Arial"/>
            </a:endParaRPr>
          </a:p>
        </p:txBody>
      </p:sp>
      <p:sp>
        <p:nvSpPr>
          <p:cNvPr id="224" name="Google Shape;224;p19"/>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8" name="Shape 228"/>
        <p:cNvGrpSpPr/>
        <p:nvPr/>
      </p:nvGrpSpPr>
      <p:grpSpPr>
        <a:xfrm>
          <a:off x="0" y="0"/>
          <a:ext cx="0" cy="0"/>
          <a:chOff x="0" y="0"/>
          <a:chExt cx="0" cy="0"/>
        </a:xfrm>
      </p:grpSpPr>
      <p:sp>
        <p:nvSpPr>
          <p:cNvPr id="229" name="Google Shape;229;p20"/>
          <p:cNvSpPr/>
          <p:nvPr/>
        </p:nvSpPr>
        <p:spPr>
          <a:xfrm>
            <a:off x="244123" y="237416"/>
            <a:ext cx="7765021" cy="365558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0" name="Google Shape;230;p20"/>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4" name="Shape 234"/>
        <p:cNvGrpSpPr/>
        <p:nvPr/>
      </p:nvGrpSpPr>
      <p:grpSpPr>
        <a:xfrm>
          <a:off x="0" y="0"/>
          <a:ext cx="0" cy="0"/>
          <a:chOff x="0" y="0"/>
          <a:chExt cx="0" cy="0"/>
        </a:xfrm>
      </p:grpSpPr>
      <p:sp>
        <p:nvSpPr>
          <p:cNvPr id="235" name="Google Shape;235;p21"/>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
        <p:nvSpPr>
          <p:cNvPr id="236" name="Google Shape;236;p21"/>
          <p:cNvSpPr txBox="1"/>
          <p:nvPr>
            <p:ph type="title"/>
          </p:nvPr>
        </p:nvSpPr>
        <p:spPr>
          <a:xfrm>
            <a:off x="2530651" y="467038"/>
            <a:ext cx="4997100" cy="929700"/>
          </a:xfrm>
          <a:prstGeom prst="rect">
            <a:avLst/>
          </a:prstGeom>
          <a:noFill/>
          <a:ln>
            <a:noFill/>
          </a:ln>
        </p:spPr>
        <p:txBody>
          <a:bodyPr anchorCtr="0" anchor="ctr" bIns="0" lIns="0" spcFirstLastPara="1" rIns="0" wrap="square" tIns="12700">
            <a:spAutoFit/>
          </a:bodyPr>
          <a:lstStyle/>
          <a:p>
            <a:pPr indent="0" lvl="0" marL="12700" rtl="0" algn="ctr">
              <a:lnSpc>
                <a:spcPct val="100000"/>
              </a:lnSpc>
              <a:spcBef>
                <a:spcPts val="0"/>
              </a:spcBef>
              <a:spcAft>
                <a:spcPts val="0"/>
              </a:spcAft>
              <a:buNone/>
            </a:pPr>
            <a:r>
              <a:rPr lang="en-US" u="sng"/>
              <a:t>Have questions or Concerns?</a:t>
            </a:r>
            <a:endParaRPr u="sng"/>
          </a:p>
        </p:txBody>
      </p:sp>
      <p:sp>
        <p:nvSpPr>
          <p:cNvPr id="237" name="Google Shape;237;p21"/>
          <p:cNvSpPr txBox="1"/>
          <p:nvPr>
            <p:ph idx="1" type="body"/>
          </p:nvPr>
        </p:nvSpPr>
        <p:spPr>
          <a:xfrm>
            <a:off x="400825" y="1861154"/>
            <a:ext cx="9256800" cy="2343900"/>
          </a:xfrm>
          <a:prstGeom prst="rect">
            <a:avLst/>
          </a:prstGeom>
          <a:noFill/>
          <a:ln>
            <a:noFill/>
          </a:ln>
        </p:spPr>
        <p:txBody>
          <a:bodyPr anchorCtr="0" anchor="t" bIns="0" lIns="0" spcFirstLastPara="1" rIns="0" wrap="square" tIns="8250">
            <a:spAutoFit/>
          </a:bodyPr>
          <a:lstStyle/>
          <a:p>
            <a:pPr indent="0" lvl="0" marL="211453" marR="5080" rtl="0" algn="l">
              <a:lnSpc>
                <a:spcPct val="101499"/>
              </a:lnSpc>
              <a:spcBef>
                <a:spcPts val="0"/>
              </a:spcBef>
              <a:spcAft>
                <a:spcPts val="0"/>
              </a:spcAft>
              <a:buNone/>
            </a:pPr>
            <a:r>
              <a:rPr lang="en-US"/>
              <a:t>If you have any questions or concerns regarding the degree audit system, contact us via email at </a:t>
            </a:r>
            <a:r>
              <a:rPr lang="en-US" u="sng">
                <a:solidFill>
                  <a:schemeClr val="hlink"/>
                </a:solidFill>
                <a:hlinkClick r:id="rId3"/>
              </a:rPr>
              <a:t>registrar@tc.columbia.edu</a:t>
            </a:r>
            <a:r>
              <a:rPr lang="en-US"/>
              <a:t>. </a:t>
            </a:r>
            <a:endParaRPr/>
          </a:p>
          <a:p>
            <a:pPr indent="0" lvl="0" marL="211453" marR="5080" rtl="0" algn="l">
              <a:lnSpc>
                <a:spcPct val="101499"/>
              </a:lnSpc>
              <a:spcBef>
                <a:spcPts val="0"/>
              </a:spcBef>
              <a:spcAft>
                <a:spcPts val="0"/>
              </a:spcAft>
              <a:buNone/>
            </a:pPr>
            <a:r>
              <a:t/>
            </a:r>
            <a:endParaRPr/>
          </a:p>
          <a:p>
            <a:pPr indent="0" lvl="0" marL="211454" marR="5080" rtl="0" algn="l">
              <a:lnSpc>
                <a:spcPct val="101499"/>
              </a:lnSpc>
              <a:spcBef>
                <a:spcPts val="0"/>
              </a:spcBef>
              <a:spcAft>
                <a:spcPts val="0"/>
              </a:spcAft>
              <a:buNone/>
            </a:pPr>
            <a:r>
              <a:rPr lang="en-US"/>
              <a:t>Office Hours: Monday-Friday 9 a.m. - 5 p.m.</a:t>
            </a:r>
            <a:endParaRPr/>
          </a:p>
          <a:p>
            <a:pPr indent="0" lvl="0" marL="198755" rtl="0" algn="l">
              <a:lnSpc>
                <a:spcPct val="100000"/>
              </a:lnSpc>
              <a:spcBef>
                <a:spcPts val="0"/>
              </a:spcBef>
              <a:spcAft>
                <a:spcPts val="0"/>
              </a:spcAft>
              <a:buNone/>
            </a:pPr>
            <a:r>
              <a:t/>
            </a:r>
            <a:endParaRPr u="sng">
              <a:solidFill>
                <a:schemeClr val="hlink"/>
              </a:solidFill>
              <a:hlinkClick r:id="rId4"/>
            </a:endParaRPr>
          </a:p>
          <a:p>
            <a:pPr indent="0" lvl="0" marL="211454" rtl="0" algn="l">
              <a:lnSpc>
                <a:spcPct val="100000"/>
              </a:lnSpc>
              <a:spcBef>
                <a:spcPts val="844"/>
              </a:spcBef>
              <a:spcAft>
                <a:spcPts val="0"/>
              </a:spcAft>
              <a:buNone/>
            </a:pPr>
            <a:r>
              <a:t/>
            </a:r>
            <a:endParaRPr/>
          </a:p>
          <a:p>
            <a:pPr indent="0" lvl="0" marL="211454" marR="7470775" rtl="0" algn="l">
              <a:lnSpc>
                <a:spcPct val="135300"/>
              </a:lnSpc>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 name="Shape 57"/>
        <p:cNvGrpSpPr/>
        <p:nvPr/>
      </p:nvGrpSpPr>
      <p:grpSpPr>
        <a:xfrm>
          <a:off x="0" y="0"/>
          <a:ext cx="0" cy="0"/>
          <a:chOff x="0" y="0"/>
          <a:chExt cx="0" cy="0"/>
        </a:xfrm>
      </p:grpSpPr>
      <p:sp>
        <p:nvSpPr>
          <p:cNvPr id="58" name="Google Shape;58;p3"/>
          <p:cNvSpPr/>
          <p:nvPr/>
        </p:nvSpPr>
        <p:spPr>
          <a:xfrm>
            <a:off x="155575" y="155575"/>
            <a:ext cx="9741535" cy="398160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 name="Google Shape;59;p3"/>
          <p:cNvSpPr txBox="1"/>
          <p:nvPr/>
        </p:nvSpPr>
        <p:spPr>
          <a:xfrm>
            <a:off x="142747" y="4799457"/>
            <a:ext cx="5283835" cy="193167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Audit Creation</a:t>
            </a:r>
            <a:endParaRPr sz="1600">
              <a:latin typeface="Arial"/>
              <a:ea typeface="Arial"/>
              <a:cs typeface="Arial"/>
              <a:sym typeface="Arial"/>
            </a:endParaRPr>
          </a:p>
          <a:p>
            <a:pPr indent="0" lvl="0" marL="12700" marR="0" rtl="0" algn="l">
              <a:lnSpc>
                <a:spcPct val="100000"/>
              </a:lnSpc>
              <a:spcBef>
                <a:spcPts val="1005"/>
              </a:spcBef>
              <a:spcAft>
                <a:spcPts val="0"/>
              </a:spcAft>
              <a:buNone/>
            </a:pPr>
            <a:r>
              <a:rPr lang="en-US" sz="1400">
                <a:latin typeface="Arial"/>
                <a:ea typeface="Arial"/>
                <a:cs typeface="Arial"/>
                <a:sym typeface="Arial"/>
              </a:rPr>
              <a:t>Options on the main page from left to right</a:t>
            </a:r>
            <a:endParaRPr sz="1400">
              <a:latin typeface="Arial"/>
              <a:ea typeface="Arial"/>
              <a:cs typeface="Arial"/>
              <a:sym typeface="Arial"/>
            </a:endParaRPr>
          </a:p>
          <a:p>
            <a:pPr indent="-228600" lvl="0" marL="469900" marR="0" rtl="0" algn="l">
              <a:lnSpc>
                <a:spcPct val="100000"/>
              </a:lnSpc>
              <a:spcBef>
                <a:spcPts val="1045"/>
              </a:spcBef>
              <a:spcAft>
                <a:spcPts val="0"/>
              </a:spcAft>
              <a:buSzPts val="1400"/>
              <a:buFont typeface="Noto Sans Symbols"/>
              <a:buChar char="∙"/>
            </a:pPr>
            <a:r>
              <a:rPr lang="en-US" sz="1400">
                <a:latin typeface="Arial"/>
                <a:ea typeface="Arial"/>
                <a:cs typeface="Arial"/>
                <a:sym typeface="Arial"/>
              </a:rPr>
              <a:t>Home: takes you back to the main screen</a:t>
            </a:r>
            <a:endParaRPr sz="1400">
              <a:latin typeface="Arial"/>
              <a:ea typeface="Arial"/>
              <a:cs typeface="Arial"/>
              <a:sym typeface="Arial"/>
            </a:endParaRPr>
          </a:p>
          <a:p>
            <a:pPr indent="-228600" lvl="0" marL="469900" marR="0" rtl="0" algn="l">
              <a:lnSpc>
                <a:spcPct val="100000"/>
              </a:lnSpc>
              <a:spcBef>
                <a:spcPts val="240"/>
              </a:spcBef>
              <a:spcAft>
                <a:spcPts val="0"/>
              </a:spcAft>
              <a:buSzPts val="1400"/>
              <a:buFont typeface="Noto Sans Symbols"/>
              <a:buChar char="∙"/>
            </a:pPr>
            <a:r>
              <a:rPr lang="en-US" sz="1400">
                <a:latin typeface="Arial"/>
                <a:ea typeface="Arial"/>
                <a:cs typeface="Arial"/>
                <a:sym typeface="Arial"/>
              </a:rPr>
              <a:t>Course History: view courses and grades by term</a:t>
            </a:r>
            <a:endParaRPr sz="1400">
              <a:latin typeface="Arial"/>
              <a:ea typeface="Arial"/>
              <a:cs typeface="Arial"/>
              <a:sym typeface="Arial"/>
            </a:endParaRPr>
          </a:p>
          <a:p>
            <a:pPr indent="-228600" lvl="0" marL="469900" marR="0" rtl="0" algn="l">
              <a:lnSpc>
                <a:spcPct val="100000"/>
              </a:lnSpc>
              <a:spcBef>
                <a:spcPts val="240"/>
              </a:spcBef>
              <a:spcAft>
                <a:spcPts val="0"/>
              </a:spcAft>
              <a:buSzPts val="1400"/>
              <a:buFont typeface="Noto Sans Symbols"/>
              <a:buChar char="∙"/>
            </a:pPr>
            <a:r>
              <a:rPr lang="en-US" sz="1400">
                <a:latin typeface="Arial"/>
                <a:ea typeface="Arial"/>
                <a:cs typeface="Arial"/>
                <a:sym typeface="Arial"/>
              </a:rPr>
              <a:t>Academic Goals: view current declared goal as well as other audits</a:t>
            </a:r>
            <a:endParaRPr sz="1400">
              <a:latin typeface="Arial"/>
              <a:ea typeface="Arial"/>
              <a:cs typeface="Arial"/>
              <a:sym typeface="Arial"/>
            </a:endParaRPr>
          </a:p>
          <a:p>
            <a:pPr indent="-228600" lvl="0" marL="469900" marR="0" rtl="0" algn="l">
              <a:lnSpc>
                <a:spcPct val="100000"/>
              </a:lnSpc>
              <a:spcBef>
                <a:spcPts val="240"/>
              </a:spcBef>
              <a:spcAft>
                <a:spcPts val="0"/>
              </a:spcAft>
              <a:buSzPts val="1400"/>
              <a:buFont typeface="Noto Sans Symbols"/>
              <a:buChar char="∙"/>
            </a:pPr>
            <a:r>
              <a:rPr lang="en-US" sz="1400">
                <a:latin typeface="Arial"/>
                <a:ea typeface="Arial"/>
                <a:cs typeface="Arial"/>
                <a:sym typeface="Arial"/>
              </a:rPr>
              <a:t>Add: Create a new goal</a:t>
            </a:r>
            <a:endParaRPr sz="1400">
              <a:latin typeface="Arial"/>
              <a:ea typeface="Arial"/>
              <a:cs typeface="Arial"/>
              <a:sym typeface="Arial"/>
            </a:endParaRPr>
          </a:p>
          <a:p>
            <a:pPr indent="-228600" lvl="0" marL="469900" marR="0" rtl="0" algn="l">
              <a:lnSpc>
                <a:spcPct val="100000"/>
              </a:lnSpc>
              <a:spcBef>
                <a:spcPts val="240"/>
              </a:spcBef>
              <a:spcAft>
                <a:spcPts val="0"/>
              </a:spcAft>
              <a:buSzPts val="1400"/>
              <a:buFont typeface="Noto Sans Symbols"/>
              <a:buChar char="∙"/>
            </a:pPr>
            <a:r>
              <a:rPr lang="en-US" sz="1400">
                <a:latin typeface="Arial"/>
                <a:ea typeface="Arial"/>
                <a:cs typeface="Arial"/>
                <a:sym typeface="Arial"/>
              </a:rPr>
              <a:t>Create Audit: Create an audit based on the highlighted goal</a:t>
            </a:r>
            <a:endParaRPr sz="1400">
              <a:latin typeface="Arial"/>
              <a:ea typeface="Arial"/>
              <a:cs typeface="Arial"/>
              <a:sym typeface="Arial"/>
            </a:endParaRPr>
          </a:p>
        </p:txBody>
      </p:sp>
      <p:sp>
        <p:nvSpPr>
          <p:cNvPr id="60" name="Google Shape;60;p3"/>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 name="Shape 64"/>
        <p:cNvGrpSpPr/>
        <p:nvPr/>
      </p:nvGrpSpPr>
      <p:grpSpPr>
        <a:xfrm>
          <a:off x="0" y="0"/>
          <a:ext cx="0" cy="0"/>
          <a:chOff x="0" y="0"/>
          <a:chExt cx="0" cy="0"/>
        </a:xfrm>
      </p:grpSpPr>
      <p:sp>
        <p:nvSpPr>
          <p:cNvPr id="65" name="Google Shape;65;p4"/>
          <p:cNvSpPr/>
          <p:nvPr/>
        </p:nvSpPr>
        <p:spPr>
          <a:xfrm>
            <a:off x="264057" y="239103"/>
            <a:ext cx="9529740" cy="381727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6" name="Google Shape;66;p4"/>
          <p:cNvSpPr txBox="1"/>
          <p:nvPr/>
        </p:nvSpPr>
        <p:spPr>
          <a:xfrm>
            <a:off x="142747" y="4120667"/>
            <a:ext cx="9342755" cy="2063114"/>
          </a:xfrm>
          <a:prstGeom prst="rect">
            <a:avLst/>
          </a:prstGeom>
          <a:noFill/>
          <a:ln>
            <a:noFill/>
          </a:ln>
        </p:spPr>
        <p:txBody>
          <a:bodyPr anchorCtr="0" anchor="t" bIns="0" lIns="0" spcFirstLastPara="1" rIns="0" wrap="square" tIns="153025">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Creating an Audit</a:t>
            </a:r>
            <a:endParaRPr sz="1600">
              <a:latin typeface="Arial"/>
              <a:ea typeface="Arial"/>
              <a:cs typeface="Arial"/>
              <a:sym typeface="Arial"/>
            </a:endParaRPr>
          </a:p>
          <a:p>
            <a:pPr indent="-228600" lvl="0" marL="469900" marR="5080" rtl="0" algn="l">
              <a:lnSpc>
                <a:spcPct val="108600"/>
              </a:lnSpc>
              <a:spcBef>
                <a:spcPts val="1160"/>
              </a:spcBef>
              <a:spcAft>
                <a:spcPts val="0"/>
              </a:spcAft>
              <a:buSzPts val="1600"/>
              <a:buFont typeface="Noto Sans Symbols"/>
              <a:buChar char="∙"/>
            </a:pPr>
            <a:r>
              <a:rPr lang="en-US" sz="1400">
                <a:latin typeface="Arial"/>
                <a:ea typeface="Arial"/>
                <a:cs typeface="Arial"/>
                <a:sym typeface="Arial"/>
              </a:rPr>
              <a:t>The declared major, the major to which the student was admitted, will be located in the academic goal box. Make sure it is  highlighted (selected).</a:t>
            </a:r>
            <a:endParaRPr sz="1400">
              <a:latin typeface="Arial"/>
              <a:ea typeface="Arial"/>
              <a:cs typeface="Arial"/>
              <a:sym typeface="Arial"/>
            </a:endParaRPr>
          </a:p>
          <a:p>
            <a:pPr indent="0" lvl="0" marL="241300" marR="0" rtl="0" algn="l">
              <a:lnSpc>
                <a:spcPct val="100000"/>
              </a:lnSpc>
              <a:spcBef>
                <a:spcPts val="969"/>
              </a:spcBef>
              <a:spcAft>
                <a:spcPts val="0"/>
              </a:spcAft>
              <a:buNone/>
            </a:pPr>
            <a:r>
              <a:rPr b="1" lang="en-US" sz="1400">
                <a:latin typeface="Arial"/>
                <a:ea typeface="Arial"/>
                <a:cs typeface="Arial"/>
                <a:sym typeface="Arial"/>
              </a:rPr>
              <a:t>NOTE: </a:t>
            </a:r>
            <a:r>
              <a:rPr lang="en-US" sz="1400">
                <a:latin typeface="Arial"/>
                <a:ea typeface="Arial"/>
                <a:cs typeface="Arial"/>
                <a:sym typeface="Arial"/>
              </a:rPr>
              <a:t>If the declared major is incorrect, contact the Admissions Office.</a:t>
            </a:r>
            <a:endParaRPr sz="1400">
              <a:latin typeface="Arial"/>
              <a:ea typeface="Arial"/>
              <a:cs typeface="Arial"/>
              <a:sym typeface="Arial"/>
            </a:endParaRPr>
          </a:p>
          <a:p>
            <a:pPr indent="-228600" lvl="0" marL="469900" marR="0" rtl="0" algn="l">
              <a:lnSpc>
                <a:spcPct val="100000"/>
              </a:lnSpc>
              <a:spcBef>
                <a:spcPts val="1235"/>
              </a:spcBef>
              <a:spcAft>
                <a:spcPts val="0"/>
              </a:spcAft>
              <a:buSzPts val="1600"/>
              <a:buFont typeface="Noto Sans Symbols"/>
              <a:buChar char="∙"/>
            </a:pPr>
            <a:r>
              <a:rPr lang="en-US" sz="1400">
                <a:latin typeface="Arial"/>
                <a:ea typeface="Arial"/>
                <a:cs typeface="Arial"/>
                <a:sym typeface="Arial"/>
              </a:rPr>
              <a:t>Located and click the Create Audit button.</a:t>
            </a:r>
            <a:endParaRPr sz="1400">
              <a:latin typeface="Arial"/>
              <a:ea typeface="Arial"/>
              <a:cs typeface="Arial"/>
              <a:sym typeface="Arial"/>
            </a:endParaRPr>
          </a:p>
          <a:p>
            <a:pPr indent="0" lvl="0" marL="241300" marR="0" rtl="0" algn="l">
              <a:lnSpc>
                <a:spcPct val="100000"/>
              </a:lnSpc>
              <a:spcBef>
                <a:spcPts val="965"/>
              </a:spcBef>
              <a:spcAft>
                <a:spcPts val="0"/>
              </a:spcAft>
              <a:buNone/>
            </a:pPr>
            <a:r>
              <a:rPr b="1" lang="en-US" sz="1400">
                <a:latin typeface="Arial"/>
                <a:ea typeface="Arial"/>
                <a:cs typeface="Arial"/>
                <a:sym typeface="Arial"/>
              </a:rPr>
              <a:t>NOTE: </a:t>
            </a:r>
            <a:r>
              <a:rPr lang="en-US" sz="1400">
                <a:latin typeface="Arial"/>
                <a:ea typeface="Arial"/>
                <a:cs typeface="Arial"/>
                <a:sym typeface="Arial"/>
              </a:rPr>
              <a:t>An audit will be generated and will automatically direct you to the “Current Audit” tab.</a:t>
            </a:r>
            <a:endParaRPr sz="1400">
              <a:latin typeface="Arial"/>
              <a:ea typeface="Arial"/>
              <a:cs typeface="Arial"/>
              <a:sym typeface="Arial"/>
            </a:endParaRPr>
          </a:p>
        </p:txBody>
      </p:sp>
      <p:sp>
        <p:nvSpPr>
          <p:cNvPr id="67" name="Google Shape;67;p4"/>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 name="Shape 71"/>
        <p:cNvGrpSpPr/>
        <p:nvPr/>
      </p:nvGrpSpPr>
      <p:grpSpPr>
        <a:xfrm>
          <a:off x="0" y="0"/>
          <a:ext cx="0" cy="0"/>
          <a:chOff x="0" y="0"/>
          <a:chExt cx="0" cy="0"/>
        </a:xfrm>
      </p:grpSpPr>
      <p:sp>
        <p:nvSpPr>
          <p:cNvPr id="72" name="Google Shape;72;p5"/>
          <p:cNvSpPr txBox="1"/>
          <p:nvPr/>
        </p:nvSpPr>
        <p:spPr>
          <a:xfrm>
            <a:off x="142747" y="6433515"/>
            <a:ext cx="6784975" cy="2393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latin typeface="Arial"/>
                <a:ea typeface="Arial"/>
                <a:cs typeface="Arial"/>
                <a:sym typeface="Arial"/>
              </a:rPr>
              <a:t>Note: </a:t>
            </a:r>
            <a:r>
              <a:rPr lang="en-US" sz="1400">
                <a:latin typeface="Arial"/>
                <a:ea typeface="Arial"/>
                <a:cs typeface="Arial"/>
                <a:sym typeface="Arial"/>
              </a:rPr>
              <a:t>The first time a user runs an audit, a tour will highlight the features of the degree audit.</a:t>
            </a:r>
            <a:endParaRPr sz="1400">
              <a:latin typeface="Arial"/>
              <a:ea typeface="Arial"/>
              <a:cs typeface="Arial"/>
              <a:sym typeface="Arial"/>
            </a:endParaRPr>
          </a:p>
        </p:txBody>
      </p:sp>
      <p:sp>
        <p:nvSpPr>
          <p:cNvPr id="73" name="Google Shape;73;p5"/>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pic>
        <p:nvPicPr>
          <p:cNvPr id="74" name="Google Shape;74;p5"/>
          <p:cNvPicPr preferRelativeResize="0"/>
          <p:nvPr/>
        </p:nvPicPr>
        <p:blipFill>
          <a:blip r:embed="rId3">
            <a:alphaModFix/>
          </a:blip>
          <a:stretch>
            <a:fillRect/>
          </a:stretch>
        </p:blipFill>
        <p:spPr>
          <a:xfrm>
            <a:off x="152400" y="489426"/>
            <a:ext cx="9753603" cy="5309526"/>
          </a:xfrm>
          <a:prstGeom prst="rect">
            <a:avLst/>
          </a:prstGeom>
          <a:noFill/>
          <a:ln>
            <a:noFill/>
          </a:ln>
        </p:spPr>
      </p:pic>
      <p:sp>
        <p:nvSpPr>
          <p:cNvPr id="75" name="Google Shape;75;p5"/>
          <p:cNvSpPr/>
          <p:nvPr/>
        </p:nvSpPr>
        <p:spPr>
          <a:xfrm>
            <a:off x="1927925" y="1138525"/>
            <a:ext cx="1411800" cy="165600"/>
          </a:xfrm>
          <a:prstGeom prst="roundRect">
            <a:avLst>
              <a:gd fmla="val 16667"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8152500" y="1138525"/>
            <a:ext cx="788700" cy="165600"/>
          </a:xfrm>
          <a:prstGeom prst="roundRect">
            <a:avLst>
              <a:gd fmla="val 16667"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2738275" y="1973450"/>
            <a:ext cx="1223700" cy="90300"/>
          </a:xfrm>
          <a:prstGeom prst="roundRect">
            <a:avLst>
              <a:gd fmla="val 16667"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 name="Shape 81"/>
        <p:cNvGrpSpPr/>
        <p:nvPr/>
      </p:nvGrpSpPr>
      <p:grpSpPr>
        <a:xfrm>
          <a:off x="0" y="0"/>
          <a:ext cx="0" cy="0"/>
          <a:chOff x="0" y="0"/>
          <a:chExt cx="0" cy="0"/>
        </a:xfrm>
      </p:grpSpPr>
      <p:sp>
        <p:nvSpPr>
          <p:cNvPr id="82" name="Google Shape;82;p6"/>
          <p:cNvSpPr txBox="1"/>
          <p:nvPr/>
        </p:nvSpPr>
        <p:spPr>
          <a:xfrm>
            <a:off x="142747" y="132079"/>
            <a:ext cx="6552565" cy="61023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Current Audit Overview</a:t>
            </a:r>
            <a:endParaRPr sz="1600">
              <a:latin typeface="Arial"/>
              <a:ea typeface="Arial"/>
              <a:cs typeface="Arial"/>
              <a:sym typeface="Arial"/>
            </a:endParaRPr>
          </a:p>
          <a:p>
            <a:pPr indent="0" lvl="0" marL="12700" marR="0" rtl="0" algn="l">
              <a:lnSpc>
                <a:spcPct val="100000"/>
              </a:lnSpc>
              <a:spcBef>
                <a:spcPts val="1005"/>
              </a:spcBef>
              <a:spcAft>
                <a:spcPts val="0"/>
              </a:spcAft>
              <a:buNone/>
            </a:pPr>
            <a:r>
              <a:rPr lang="en-US" sz="1400">
                <a:latin typeface="Arial"/>
                <a:ea typeface="Arial"/>
                <a:cs typeface="Arial"/>
                <a:sym typeface="Arial"/>
              </a:rPr>
              <a:t>See below the screen shot for a description of the different components of the audit page.</a:t>
            </a:r>
            <a:endParaRPr sz="1400">
              <a:latin typeface="Arial"/>
              <a:ea typeface="Arial"/>
              <a:cs typeface="Arial"/>
              <a:sym typeface="Arial"/>
            </a:endParaRPr>
          </a:p>
        </p:txBody>
      </p:sp>
      <p:sp>
        <p:nvSpPr>
          <p:cNvPr id="83" name="Google Shape;83;p6"/>
          <p:cNvSpPr txBox="1"/>
          <p:nvPr/>
        </p:nvSpPr>
        <p:spPr>
          <a:xfrm>
            <a:off x="828547" y="6008979"/>
            <a:ext cx="8844915" cy="960119"/>
          </a:xfrm>
          <a:prstGeom prst="rect">
            <a:avLst/>
          </a:prstGeom>
          <a:noFill/>
          <a:ln>
            <a:noFill/>
          </a:ln>
        </p:spPr>
        <p:txBody>
          <a:bodyPr anchorCtr="0" anchor="t" bIns="0" lIns="0" spcFirstLastPara="1" rIns="0" wrap="square" tIns="12050">
            <a:spAutoFit/>
          </a:bodyPr>
          <a:lstStyle/>
          <a:p>
            <a:pPr indent="-229234" lvl="0" marL="241300" marR="5080" rtl="0" algn="l">
              <a:lnSpc>
                <a:spcPct val="109300"/>
              </a:lnSpc>
              <a:spcBef>
                <a:spcPts val="0"/>
              </a:spcBef>
              <a:spcAft>
                <a:spcPts val="0"/>
              </a:spcAft>
              <a:buSzPts val="1400"/>
              <a:buFont typeface="Arial"/>
              <a:buAutoNum type="alphaLcPeriod"/>
            </a:pPr>
            <a:r>
              <a:rPr lang="en-US" sz="1400">
                <a:latin typeface="Arial"/>
                <a:ea typeface="Arial"/>
                <a:cs typeface="Arial"/>
                <a:sym typeface="Arial"/>
              </a:rPr>
              <a:t>Actions: Students can share or rerun/refresh their audits. They can also save a particular audit in the system, which will  show progress at that point in time. Finally, they can make a pdf copy of their audits.</a:t>
            </a:r>
            <a:endParaRPr sz="1400">
              <a:latin typeface="Arial"/>
              <a:ea typeface="Arial"/>
              <a:cs typeface="Arial"/>
              <a:sym typeface="Arial"/>
            </a:endParaRPr>
          </a:p>
          <a:p>
            <a:pPr indent="-229234" lvl="0" marL="241300" marR="0" rtl="0" algn="l">
              <a:lnSpc>
                <a:spcPct val="100000"/>
              </a:lnSpc>
              <a:spcBef>
                <a:spcPts val="170"/>
              </a:spcBef>
              <a:spcAft>
                <a:spcPts val="0"/>
              </a:spcAft>
              <a:buSzPts val="1400"/>
              <a:buFont typeface="Arial"/>
              <a:buAutoNum type="alphaLcPeriod"/>
            </a:pPr>
            <a:r>
              <a:rPr lang="en-US" sz="1400">
                <a:latin typeface="Arial"/>
                <a:ea typeface="Arial"/>
                <a:cs typeface="Arial"/>
                <a:sym typeface="Arial"/>
              </a:rPr>
              <a:t>General Degree Information</a:t>
            </a:r>
            <a:endParaRPr sz="1400">
              <a:latin typeface="Arial"/>
              <a:ea typeface="Arial"/>
              <a:cs typeface="Arial"/>
              <a:sym typeface="Arial"/>
            </a:endParaRPr>
          </a:p>
          <a:p>
            <a:pPr indent="-229234" lvl="0" marL="241300" marR="0" rtl="0" algn="l">
              <a:lnSpc>
                <a:spcPct val="100000"/>
              </a:lnSpc>
              <a:spcBef>
                <a:spcPts val="155"/>
              </a:spcBef>
              <a:spcAft>
                <a:spcPts val="0"/>
              </a:spcAft>
              <a:buSzPts val="1400"/>
              <a:buFont typeface="Arial"/>
              <a:buAutoNum type="alphaLcPeriod"/>
            </a:pPr>
            <a:r>
              <a:rPr lang="en-US" sz="1400">
                <a:latin typeface="Arial"/>
                <a:ea typeface="Arial"/>
                <a:cs typeface="Arial"/>
                <a:sym typeface="Arial"/>
              </a:rPr>
              <a:t>Audit</a:t>
            </a:r>
            <a:endParaRPr sz="1400">
              <a:latin typeface="Arial"/>
              <a:ea typeface="Arial"/>
              <a:cs typeface="Arial"/>
              <a:sym typeface="Arial"/>
            </a:endParaRPr>
          </a:p>
        </p:txBody>
      </p:sp>
      <p:sp>
        <p:nvSpPr>
          <p:cNvPr id="84" name="Google Shape;84;p6"/>
          <p:cNvSpPr/>
          <p:nvPr/>
        </p:nvSpPr>
        <p:spPr>
          <a:xfrm>
            <a:off x="456250" y="1059125"/>
            <a:ext cx="9443400" cy="48687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 name="Google Shape;85;p6"/>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9" name="Shape 89"/>
        <p:cNvGrpSpPr/>
        <p:nvPr/>
      </p:nvGrpSpPr>
      <p:grpSpPr>
        <a:xfrm>
          <a:off x="0" y="0"/>
          <a:ext cx="0" cy="0"/>
          <a:chOff x="0" y="0"/>
          <a:chExt cx="0" cy="0"/>
        </a:xfrm>
      </p:grpSpPr>
      <p:sp>
        <p:nvSpPr>
          <p:cNvPr id="90" name="Google Shape;90;p7"/>
          <p:cNvSpPr txBox="1"/>
          <p:nvPr/>
        </p:nvSpPr>
        <p:spPr>
          <a:xfrm>
            <a:off x="142747" y="8385"/>
            <a:ext cx="9741535" cy="1148715"/>
          </a:xfrm>
          <a:prstGeom prst="rect">
            <a:avLst/>
          </a:prstGeom>
          <a:noFill/>
          <a:ln>
            <a:noFill/>
          </a:ln>
        </p:spPr>
        <p:txBody>
          <a:bodyPr anchorCtr="0" anchor="t" bIns="0" lIns="0" spcFirstLastPara="1" rIns="0" wrap="square" tIns="135875">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Move Courses</a:t>
            </a:r>
            <a:endParaRPr sz="1600">
              <a:latin typeface="Arial"/>
              <a:ea typeface="Arial"/>
              <a:cs typeface="Arial"/>
              <a:sym typeface="Arial"/>
            </a:endParaRPr>
          </a:p>
          <a:p>
            <a:pPr indent="0" lvl="0" marL="12700" marR="5080" rtl="0" algn="l">
              <a:lnSpc>
                <a:spcPct val="101499"/>
              </a:lnSpc>
              <a:spcBef>
                <a:spcPts val="835"/>
              </a:spcBef>
              <a:spcAft>
                <a:spcPts val="0"/>
              </a:spcAft>
              <a:buNone/>
            </a:pPr>
            <a:r>
              <a:rPr lang="en-US" sz="1400">
                <a:latin typeface="Arial"/>
                <a:ea typeface="Arial"/>
                <a:cs typeface="Arial"/>
                <a:sym typeface="Arial"/>
              </a:rPr>
              <a:t>Depending on the structure of the major program, students may be able to move courses that they have taken into certain  requirement groups. The move course icon, which looks like a small anchor, appears next to requirement groups that allow for moving  courses. Clicking on the anchor will open a panel in which you can move courses as needed.</a:t>
            </a:r>
            <a:endParaRPr sz="1400">
              <a:latin typeface="Arial"/>
              <a:ea typeface="Arial"/>
              <a:cs typeface="Arial"/>
              <a:sym typeface="Arial"/>
            </a:endParaRPr>
          </a:p>
        </p:txBody>
      </p:sp>
      <p:grpSp>
        <p:nvGrpSpPr>
          <p:cNvPr id="91" name="Google Shape;91;p7"/>
          <p:cNvGrpSpPr/>
          <p:nvPr/>
        </p:nvGrpSpPr>
        <p:grpSpPr>
          <a:xfrm>
            <a:off x="209368" y="1404234"/>
            <a:ext cx="6047896" cy="1597918"/>
            <a:chOff x="209368" y="1404234"/>
            <a:chExt cx="6047896" cy="1597918"/>
          </a:xfrm>
        </p:grpSpPr>
        <p:sp>
          <p:nvSpPr>
            <p:cNvPr id="92" name="Google Shape;92;p7"/>
            <p:cNvSpPr/>
            <p:nvPr/>
          </p:nvSpPr>
          <p:spPr>
            <a:xfrm>
              <a:off x="209368" y="1404234"/>
              <a:ext cx="6047896" cy="15979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 name="Google Shape;93;p7"/>
            <p:cNvSpPr/>
            <p:nvPr/>
          </p:nvSpPr>
          <p:spPr>
            <a:xfrm>
              <a:off x="4371975" y="2788285"/>
              <a:ext cx="1333500" cy="76200"/>
            </a:xfrm>
            <a:custGeom>
              <a:rect b="b" l="l" r="r" t="t"/>
              <a:pathLst>
                <a:path extrusionOk="0" h="76200" w="1333500">
                  <a:moveTo>
                    <a:pt x="1257553" y="0"/>
                  </a:moveTo>
                  <a:lnTo>
                    <a:pt x="1257321" y="34834"/>
                  </a:lnTo>
                  <a:lnTo>
                    <a:pt x="1270000" y="34925"/>
                  </a:lnTo>
                  <a:lnTo>
                    <a:pt x="1270000" y="41275"/>
                  </a:lnTo>
                  <a:lnTo>
                    <a:pt x="1257278" y="41275"/>
                  </a:lnTo>
                  <a:lnTo>
                    <a:pt x="1257046" y="76200"/>
                  </a:lnTo>
                  <a:lnTo>
                    <a:pt x="1328075" y="41275"/>
                  </a:lnTo>
                  <a:lnTo>
                    <a:pt x="1270000" y="41275"/>
                  </a:lnTo>
                  <a:lnTo>
                    <a:pt x="1328259" y="41184"/>
                  </a:lnTo>
                  <a:lnTo>
                    <a:pt x="1333500" y="38607"/>
                  </a:lnTo>
                  <a:lnTo>
                    <a:pt x="1257553" y="0"/>
                  </a:lnTo>
                  <a:close/>
                </a:path>
                <a:path extrusionOk="0" h="76200" w="1333500">
                  <a:moveTo>
                    <a:pt x="1257321" y="34834"/>
                  </a:moveTo>
                  <a:lnTo>
                    <a:pt x="1257279" y="41184"/>
                  </a:lnTo>
                  <a:lnTo>
                    <a:pt x="1270000" y="41275"/>
                  </a:lnTo>
                  <a:lnTo>
                    <a:pt x="1270000" y="34925"/>
                  </a:lnTo>
                  <a:lnTo>
                    <a:pt x="1257321" y="34834"/>
                  </a:lnTo>
                  <a:close/>
                </a:path>
                <a:path extrusionOk="0" h="76200" w="1333500">
                  <a:moveTo>
                    <a:pt x="0" y="25907"/>
                  </a:moveTo>
                  <a:lnTo>
                    <a:pt x="0" y="32257"/>
                  </a:lnTo>
                  <a:lnTo>
                    <a:pt x="1257279" y="41184"/>
                  </a:lnTo>
                  <a:lnTo>
                    <a:pt x="1257321" y="34834"/>
                  </a:lnTo>
                  <a:lnTo>
                    <a:pt x="0" y="25907"/>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94" name="Google Shape;94;p7"/>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 name="Shape 98"/>
        <p:cNvGrpSpPr/>
        <p:nvPr/>
      </p:nvGrpSpPr>
      <p:grpSpPr>
        <a:xfrm>
          <a:off x="0" y="0"/>
          <a:ext cx="0" cy="0"/>
          <a:chOff x="0" y="0"/>
          <a:chExt cx="0" cy="0"/>
        </a:xfrm>
      </p:grpSpPr>
      <p:sp>
        <p:nvSpPr>
          <p:cNvPr id="99" name="Google Shape;99;p8"/>
          <p:cNvSpPr txBox="1"/>
          <p:nvPr/>
        </p:nvSpPr>
        <p:spPr>
          <a:xfrm>
            <a:off x="142747" y="132079"/>
            <a:ext cx="2423160" cy="26924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Move Courses (cont)</a:t>
            </a:r>
            <a:endParaRPr sz="1600">
              <a:latin typeface="Arial"/>
              <a:ea typeface="Arial"/>
              <a:cs typeface="Arial"/>
              <a:sym typeface="Arial"/>
            </a:endParaRPr>
          </a:p>
        </p:txBody>
      </p:sp>
      <p:sp>
        <p:nvSpPr>
          <p:cNvPr id="100" name="Google Shape;100;p8"/>
          <p:cNvSpPr txBox="1"/>
          <p:nvPr/>
        </p:nvSpPr>
        <p:spPr>
          <a:xfrm>
            <a:off x="371347" y="6148578"/>
            <a:ext cx="8959215" cy="683260"/>
          </a:xfrm>
          <a:prstGeom prst="rect">
            <a:avLst/>
          </a:prstGeom>
          <a:noFill/>
          <a:ln>
            <a:noFill/>
          </a:ln>
        </p:spPr>
        <p:txBody>
          <a:bodyPr anchorCtr="0" anchor="t" bIns="0" lIns="0" spcFirstLastPara="1" rIns="0" wrap="square" tIns="12700">
            <a:spAutoFit/>
          </a:bodyPr>
          <a:lstStyle/>
          <a:p>
            <a:pPr indent="-228600" lvl="0" marL="241300"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Click on the Move Courses Tab to reveal the Move courses panel.</a:t>
            </a:r>
            <a:endParaRPr sz="1400">
              <a:latin typeface="Arial"/>
              <a:ea typeface="Arial"/>
              <a:cs typeface="Arial"/>
              <a:sym typeface="Arial"/>
            </a:endParaRPr>
          </a:p>
          <a:p>
            <a:pPr indent="0" lvl="0" marL="0" marR="0" rtl="0" algn="l">
              <a:lnSpc>
                <a:spcPct val="100000"/>
              </a:lnSpc>
              <a:spcBef>
                <a:spcPts val="30"/>
              </a:spcBef>
              <a:spcAft>
                <a:spcPts val="0"/>
              </a:spcAft>
              <a:buSzPts val="1550"/>
              <a:buFont typeface="Noto Sans Symbols"/>
              <a:buNone/>
            </a:pPr>
            <a:r>
              <a:t/>
            </a:r>
            <a:endParaRPr sz="1550">
              <a:latin typeface="Arial"/>
              <a:ea typeface="Arial"/>
              <a:cs typeface="Arial"/>
              <a:sym typeface="Arial"/>
            </a:endParaRPr>
          </a:p>
          <a:p>
            <a:pPr indent="-228600" lvl="0" marL="241300"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Click the down arrow to reveal course options. You may also see a list of compatible courses below the dropdown menu.</a:t>
            </a:r>
            <a:endParaRPr sz="1400">
              <a:latin typeface="Arial"/>
              <a:ea typeface="Arial"/>
              <a:cs typeface="Arial"/>
              <a:sym typeface="Arial"/>
            </a:endParaRPr>
          </a:p>
        </p:txBody>
      </p:sp>
      <p:sp>
        <p:nvSpPr>
          <p:cNvPr id="101" name="Google Shape;101;p8"/>
          <p:cNvSpPr/>
          <p:nvPr/>
        </p:nvSpPr>
        <p:spPr>
          <a:xfrm>
            <a:off x="155575" y="970788"/>
            <a:ext cx="8724900" cy="475755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2" name="Google Shape;102;p8"/>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6" name="Shape 106"/>
        <p:cNvGrpSpPr/>
        <p:nvPr/>
      </p:nvGrpSpPr>
      <p:grpSpPr>
        <a:xfrm>
          <a:off x="0" y="0"/>
          <a:ext cx="0" cy="0"/>
          <a:chOff x="0" y="0"/>
          <a:chExt cx="0" cy="0"/>
        </a:xfrm>
      </p:grpSpPr>
      <p:sp>
        <p:nvSpPr>
          <p:cNvPr id="107" name="Google Shape;107;p9"/>
          <p:cNvSpPr txBox="1"/>
          <p:nvPr/>
        </p:nvSpPr>
        <p:spPr>
          <a:xfrm>
            <a:off x="371347" y="133603"/>
            <a:ext cx="9138920" cy="455930"/>
          </a:xfrm>
          <a:prstGeom prst="rect">
            <a:avLst/>
          </a:prstGeom>
          <a:noFill/>
          <a:ln>
            <a:noFill/>
          </a:ln>
        </p:spPr>
        <p:txBody>
          <a:bodyPr anchorCtr="0" anchor="t" bIns="0" lIns="0" spcFirstLastPara="1" rIns="0" wrap="square" tIns="10150">
            <a:spAutoFit/>
          </a:bodyPr>
          <a:lstStyle/>
          <a:p>
            <a:pPr indent="0" lvl="0" marL="12700" marR="5080" rtl="0" algn="l">
              <a:lnSpc>
                <a:spcPct val="101400"/>
              </a:lnSpc>
              <a:spcBef>
                <a:spcPts val="0"/>
              </a:spcBef>
              <a:spcAft>
                <a:spcPts val="0"/>
              </a:spcAft>
              <a:buNone/>
            </a:pPr>
            <a:r>
              <a:rPr lang="en-US" sz="1400">
                <a:latin typeface="Arial"/>
                <a:ea typeface="Arial"/>
                <a:cs typeface="Arial"/>
                <a:sym typeface="Arial"/>
              </a:rPr>
              <a:t>NOTE: Courses that can be moved will appear in a drop down list. If a course does not appear in the list, it cannot be moved to  satisfy that requirement.</a:t>
            </a:r>
            <a:endParaRPr sz="1400">
              <a:latin typeface="Arial"/>
              <a:ea typeface="Arial"/>
              <a:cs typeface="Arial"/>
              <a:sym typeface="Arial"/>
            </a:endParaRPr>
          </a:p>
        </p:txBody>
      </p:sp>
      <p:sp>
        <p:nvSpPr>
          <p:cNvPr id="108" name="Google Shape;108;p9"/>
          <p:cNvSpPr txBox="1"/>
          <p:nvPr/>
        </p:nvSpPr>
        <p:spPr>
          <a:xfrm>
            <a:off x="371347" y="3000882"/>
            <a:ext cx="9079865" cy="1561465"/>
          </a:xfrm>
          <a:prstGeom prst="rect">
            <a:avLst/>
          </a:prstGeom>
          <a:noFill/>
          <a:ln>
            <a:noFill/>
          </a:ln>
        </p:spPr>
        <p:txBody>
          <a:bodyPr anchorCtr="0" anchor="t" bIns="0" lIns="0" spcFirstLastPara="1" rIns="0" wrap="square" tIns="13325">
            <a:spAutoFit/>
          </a:bodyPr>
          <a:lstStyle/>
          <a:p>
            <a:pPr indent="-228600" lvl="0" marL="241300"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Click on the course you would like to move to the requirement. This will collapse the dropdown menu and only display the</a:t>
            </a:r>
            <a:r>
              <a:rPr lang="en-US"/>
              <a:t> </a:t>
            </a:r>
            <a:r>
              <a:rPr lang="en-US" sz="1400">
                <a:latin typeface="Arial"/>
                <a:ea typeface="Arial"/>
                <a:cs typeface="Arial"/>
                <a:sym typeface="Arial"/>
              </a:rPr>
              <a:t>selected course. Click on Move Course to complete the move. This will rerun the audit to reflect your move.</a:t>
            </a:r>
            <a:endParaRPr sz="1400">
              <a:latin typeface="Arial"/>
              <a:ea typeface="Arial"/>
              <a:cs typeface="Arial"/>
              <a:sym typeface="Arial"/>
            </a:endParaRPr>
          </a:p>
          <a:p>
            <a:pPr indent="0" lvl="0" marL="0" marR="0" rtl="0" algn="l">
              <a:lnSpc>
                <a:spcPct val="100000"/>
              </a:lnSpc>
              <a:spcBef>
                <a:spcPts val="25"/>
              </a:spcBef>
              <a:spcAft>
                <a:spcPts val="0"/>
              </a:spcAft>
              <a:buNone/>
            </a:pPr>
            <a:r>
              <a:t/>
            </a:r>
            <a:endParaRPr sz="1550">
              <a:latin typeface="Arial"/>
              <a:ea typeface="Arial"/>
              <a:cs typeface="Arial"/>
              <a:sym typeface="Arial"/>
            </a:endParaRPr>
          </a:p>
          <a:p>
            <a:pPr indent="-228600" lvl="0" marL="241300"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To cancel a move, just click on the x in the top right next to the tour button.</a:t>
            </a:r>
            <a:endParaRPr sz="1400">
              <a:latin typeface="Arial"/>
              <a:ea typeface="Arial"/>
              <a:cs typeface="Arial"/>
              <a:sym typeface="Arial"/>
            </a:endParaRPr>
          </a:p>
          <a:p>
            <a:pPr indent="0" lvl="0" marL="0" marR="0" rtl="0" algn="l">
              <a:lnSpc>
                <a:spcPct val="100000"/>
              </a:lnSpc>
              <a:spcBef>
                <a:spcPts val="35"/>
              </a:spcBef>
              <a:spcAft>
                <a:spcPts val="0"/>
              </a:spcAft>
              <a:buSzPts val="1550"/>
              <a:buFont typeface="Noto Sans Symbols"/>
              <a:buNone/>
            </a:pPr>
            <a:r>
              <a:t/>
            </a:r>
            <a:endParaRPr sz="1550">
              <a:latin typeface="Arial"/>
              <a:ea typeface="Arial"/>
              <a:cs typeface="Arial"/>
              <a:sym typeface="Arial"/>
            </a:endParaRPr>
          </a:p>
          <a:p>
            <a:pPr indent="-228600" lvl="0" marL="241300"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Your moved course will look as follows with an anchor. </a:t>
            </a:r>
            <a:r>
              <a:rPr lang="en-US"/>
              <a:t>To lock it in place, click the anchor and it will turn into a pin. This will allow your advisor and the Registrar to be able to see the moved course.</a:t>
            </a:r>
            <a:endParaRPr sz="1400">
              <a:latin typeface="Arial"/>
              <a:ea typeface="Arial"/>
              <a:cs typeface="Arial"/>
              <a:sym typeface="Arial"/>
            </a:endParaRPr>
          </a:p>
        </p:txBody>
      </p:sp>
      <p:sp>
        <p:nvSpPr>
          <p:cNvPr id="109" name="Google Shape;109;p9"/>
          <p:cNvSpPr/>
          <p:nvPr/>
        </p:nvSpPr>
        <p:spPr>
          <a:xfrm>
            <a:off x="155575" y="806704"/>
            <a:ext cx="8390128" cy="1879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0" name="Google Shape;110;p9"/>
          <p:cNvSpPr/>
          <p:nvPr/>
        </p:nvSpPr>
        <p:spPr>
          <a:xfrm>
            <a:off x="1277203" y="5122690"/>
            <a:ext cx="6808500" cy="2032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1" name="Google Shape;111;p9"/>
          <p:cNvSpPr txBox="1"/>
          <p:nvPr>
            <p:ph idx="12" type="sldNum"/>
          </p:nvPr>
        </p:nvSpPr>
        <p:spPr>
          <a:xfrm>
            <a:off x="4919345" y="7314074"/>
            <a:ext cx="219600" cy="165600"/>
          </a:xfrm>
          <a:prstGeom prst="rect">
            <a:avLst/>
          </a:prstGeom>
          <a:noFill/>
          <a:ln>
            <a:noFill/>
          </a:ln>
        </p:spPr>
        <p:txBody>
          <a:bodyPr anchorCtr="0" anchor="t" bIns="0" lIns="0" spcFirstLastPara="1" rIns="0" wrap="square" tIns="0">
            <a:spAutoFit/>
          </a:bodyPr>
          <a:lstStyle/>
          <a:p>
            <a:pPr indent="0" lvl="0" marL="38100" rtl="0" algn="l">
              <a:lnSpc>
                <a:spcPct val="104545"/>
              </a:lnSpc>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2020-12-11T16:39:51Z</dcterms:created>
  <dc:creator>Windows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2018-11-14T00:00:00Z</vt:filetime>
  </property>
  <property fmtid="{D5CDD505-2E9C-101B-9397-08002B2CF9AE}" pid="3" name="Creator">
    <vt:lpwstr>Microsoft® Word 2016</vt:lpwstr>
  </property>
  <property fmtid="{D5CDD505-2E9C-101B-9397-08002B2CF9AE}" pid="4" name="LastSaved">
    <vt:filetime>2020-12-11T00:00:00Z</vt:filetime>
  </property>
</Properties>
</file>